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5" r:id="rId20"/>
    <p:sldId id="276" r:id="rId21"/>
    <p:sldId id="277" r:id="rId22"/>
    <p:sldId id="278" r:id="rId23"/>
  </p:sldIdLst>
  <p:sldSz cx="9144000" cy="6858000" type="screen4x3"/>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kQ7dBRi60P3YSMal7YXlc84nq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1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25"/>
          <p:cNvSpPr txBox="1"/>
          <p:nvPr/>
        </p:nvSpPr>
        <p:spPr>
          <a:xfrm>
            <a:off x="2284650" y="633425"/>
            <a:ext cx="4574700" cy="2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595959"/>
                </a:solidFill>
                <a:latin typeface="Arial"/>
                <a:ea typeface="Arial"/>
                <a:cs typeface="Arial"/>
                <a:sym typeface="Arial"/>
              </a:rPr>
              <a:t>TYPE THE SUBJECT NAME HERE</a:t>
            </a:r>
            <a:endParaRPr sz="1000" b="0" i="0" u="none" strike="noStrike" cap="none">
              <a:solidFill>
                <a:srgbClr val="595959"/>
              </a:solidFill>
              <a:latin typeface="Arial"/>
              <a:ea typeface="Arial"/>
              <a:cs typeface="Arial"/>
              <a:sym typeface="Arial"/>
            </a:endParaRPr>
          </a:p>
        </p:txBody>
      </p:sp>
      <p:sp>
        <p:nvSpPr>
          <p:cNvPr id="12" name="Google Shape;12;p25"/>
          <p:cNvSpPr txBox="1"/>
          <p:nvPr/>
        </p:nvSpPr>
        <p:spPr>
          <a:xfrm>
            <a:off x="7320050" y="323750"/>
            <a:ext cx="1433400" cy="2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SUBJECT CODE</a:t>
            </a:r>
            <a:endParaRPr sz="1100" b="1"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28"/>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8" name="Google Shape;48;p28"/>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p2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30"/>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30"/>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5" name="Google Shape;55;p3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38"/>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8"/>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9" name="Google Shape;59;p38"/>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38"/>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3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39"/>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4" name="Google Shape;64;p3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40"/>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40"/>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8" name="Google Shape;68;p4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6"/>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2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1"/>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3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32"/>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
        <p:cNvGrpSpPr/>
        <p:nvPr/>
      </p:nvGrpSpPr>
      <p:grpSpPr>
        <a:xfrm>
          <a:off x="0" y="0"/>
          <a:ext cx="0" cy="0"/>
          <a:chOff x="0" y="0"/>
          <a:chExt cx="0" cy="0"/>
        </a:xfrm>
      </p:grpSpPr>
      <p:sp>
        <p:nvSpPr>
          <p:cNvPr id="24" name="Google Shape;24;p33"/>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5" name="Google Shape;25;p33"/>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3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3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35"/>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5"/>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2" name="Google Shape;32;p35"/>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35"/>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 name="Google Shape;34;p3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36"/>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7" name="Google Shape;37;p3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37"/>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0" name="Google Shape;40;p37"/>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1" name="Google Shape;41;p3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4" name="Google Shape;44;p2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5" name="Google Shape;45;p2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
          <p:cNvSpPr txBox="1"/>
          <p:nvPr/>
        </p:nvSpPr>
        <p:spPr>
          <a:xfrm>
            <a:off x="2284650" y="633425"/>
            <a:ext cx="4574700" cy="2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595959"/>
                </a:solidFill>
                <a:latin typeface="Arial"/>
                <a:ea typeface="Arial"/>
                <a:cs typeface="Arial"/>
                <a:sym typeface="Arial"/>
              </a:rPr>
              <a:t>TYPE THE SUBJECT NAME HERE</a:t>
            </a:r>
            <a:endParaRPr sz="1000" b="0" i="0" u="none" strike="noStrike" cap="none">
              <a:solidFill>
                <a:srgbClr val="595959"/>
              </a:solidFill>
              <a:latin typeface="Arial"/>
              <a:ea typeface="Arial"/>
              <a:cs typeface="Arial"/>
              <a:sym typeface="Arial"/>
            </a:endParaRPr>
          </a:p>
        </p:txBody>
      </p:sp>
      <p:sp>
        <p:nvSpPr>
          <p:cNvPr id="74" name="Google Shape;74;p1"/>
          <p:cNvSpPr txBox="1"/>
          <p:nvPr/>
        </p:nvSpPr>
        <p:spPr>
          <a:xfrm>
            <a:off x="7320050" y="323750"/>
            <a:ext cx="1433400" cy="2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SUBJECT CODE</a:t>
            </a:r>
            <a:endParaRPr sz="1100" b="1" i="0" u="none" strike="noStrike" cap="none">
              <a:solidFill>
                <a:srgbClr val="FFFFFF"/>
              </a:solidFill>
              <a:latin typeface="Arial"/>
              <a:ea typeface="Arial"/>
              <a:cs typeface="Arial"/>
              <a:sym typeface="Arial"/>
            </a:endParaRPr>
          </a:p>
        </p:txBody>
      </p:sp>
      <p:pic>
        <p:nvPicPr>
          <p:cNvPr id="75" name="Google Shape;75;p1"/>
          <p:cNvPicPr preferRelativeResize="0"/>
          <p:nvPr/>
        </p:nvPicPr>
        <p:blipFill rotWithShape="1">
          <a:blip r:embed="rId3">
            <a:alphaModFix/>
          </a:blip>
          <a:srcRect/>
          <a:stretch/>
        </p:blipFill>
        <p:spPr>
          <a:xfrm>
            <a:off x="0" y="10274"/>
            <a:ext cx="9144000" cy="6858005"/>
          </a:xfrm>
          <a:prstGeom prst="rect">
            <a:avLst/>
          </a:prstGeom>
          <a:noFill/>
          <a:ln>
            <a:noFill/>
          </a:ln>
        </p:spPr>
      </p:pic>
      <p:sp>
        <p:nvSpPr>
          <p:cNvPr id="76" name="Google Shape;76;p1"/>
          <p:cNvSpPr txBox="1"/>
          <p:nvPr/>
        </p:nvSpPr>
        <p:spPr>
          <a:xfrm>
            <a:off x="694900" y="4029075"/>
            <a:ext cx="588900" cy="409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boto"/>
                <a:ea typeface="Roboto"/>
                <a:cs typeface="Roboto"/>
                <a:sym typeface="Roboto"/>
              </a:rPr>
              <a:t>III</a:t>
            </a:r>
            <a:endParaRPr sz="2400" b="1" i="0" u="none" strike="noStrike" cap="none">
              <a:solidFill>
                <a:srgbClr val="FF0000"/>
              </a:solidFill>
              <a:latin typeface="Roboto"/>
              <a:ea typeface="Roboto"/>
              <a:cs typeface="Roboto"/>
              <a:sym typeface="Roboto"/>
            </a:endParaRPr>
          </a:p>
        </p:txBody>
      </p:sp>
      <p:sp>
        <p:nvSpPr>
          <p:cNvPr id="77" name="Google Shape;77;p1"/>
          <p:cNvSpPr txBox="1"/>
          <p:nvPr/>
        </p:nvSpPr>
        <p:spPr>
          <a:xfrm>
            <a:off x="1352125" y="4038600"/>
            <a:ext cx="5889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boto"/>
                <a:ea typeface="Roboto"/>
                <a:cs typeface="Roboto"/>
                <a:sym typeface="Roboto"/>
              </a:rPr>
              <a:t>V</a:t>
            </a:r>
            <a:r>
              <a:rPr lang="en-US" sz="2400" b="1">
                <a:solidFill>
                  <a:srgbClr val="FF0000"/>
                </a:solidFill>
                <a:latin typeface="Roboto"/>
                <a:ea typeface="Roboto"/>
                <a:cs typeface="Roboto"/>
                <a:sym typeface="Roboto"/>
              </a:rPr>
              <a:t>I</a:t>
            </a:r>
            <a:endParaRPr sz="2400" b="1" i="0" u="none" strike="noStrike" cap="none">
              <a:solidFill>
                <a:srgbClr val="FF0000"/>
              </a:solidFill>
              <a:latin typeface="Roboto"/>
              <a:ea typeface="Roboto"/>
              <a:cs typeface="Roboto"/>
              <a:sym typeface="Roboto"/>
            </a:endParaRPr>
          </a:p>
        </p:txBody>
      </p:sp>
      <p:sp>
        <p:nvSpPr>
          <p:cNvPr id="78" name="Google Shape;78;p1"/>
          <p:cNvSpPr txBox="1"/>
          <p:nvPr/>
        </p:nvSpPr>
        <p:spPr>
          <a:xfrm>
            <a:off x="480059" y="4713660"/>
            <a:ext cx="2025015" cy="51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100" i="0" u="none" strike="noStrike" cap="none" dirty="0">
                <a:solidFill>
                  <a:schemeClr val="lt1"/>
                </a:solidFill>
                <a:latin typeface="Times New Roman"/>
                <a:ea typeface="Times New Roman"/>
                <a:cs typeface="Times New Roman"/>
                <a:sym typeface="Times New Roman"/>
              </a:rPr>
              <a:t>20ITTE501- </a:t>
            </a:r>
            <a:r>
              <a:rPr lang="en-US" sz="1100" dirty="0">
                <a:solidFill>
                  <a:srgbClr val="FFFFFF"/>
                </a:solidFill>
                <a:latin typeface="Times New Roman"/>
                <a:ea typeface="Times New Roman"/>
                <a:cs typeface="Times New Roman"/>
                <a:sym typeface="Times New Roman"/>
              </a:rPr>
              <a:t>INNOVATIVE DESIGN PROJECT</a:t>
            </a:r>
            <a:endParaRPr sz="1100" dirty="0">
              <a:solidFill>
                <a:srgbClr val="FFFFFF"/>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000"/>
              <a:buFont typeface="Arial"/>
              <a:buNone/>
            </a:pPr>
            <a:endParaRPr sz="1100" dirty="0">
              <a:solidFill>
                <a:schemeClr val="lt1"/>
              </a:solidFill>
              <a:latin typeface="Times New Roman"/>
              <a:ea typeface="Times New Roman"/>
              <a:cs typeface="Times New Roman"/>
              <a:sym typeface="Times New Roman"/>
            </a:endParaRPr>
          </a:p>
        </p:txBody>
      </p:sp>
      <p:sp>
        <p:nvSpPr>
          <p:cNvPr id="79" name="Google Shape;79;p1"/>
          <p:cNvSpPr txBox="1"/>
          <p:nvPr/>
        </p:nvSpPr>
        <p:spPr>
          <a:xfrm>
            <a:off x="561975" y="5067450"/>
            <a:ext cx="4019400" cy="60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Roboto"/>
              <a:ea typeface="Roboto"/>
              <a:cs typeface="Roboto"/>
              <a:sym typeface="Roboto"/>
            </a:endParaRPr>
          </a:p>
        </p:txBody>
      </p:sp>
      <p:sp>
        <p:nvSpPr>
          <p:cNvPr id="80" name="Google Shape;80;p1"/>
          <p:cNvSpPr txBox="1"/>
          <p:nvPr/>
        </p:nvSpPr>
        <p:spPr>
          <a:xfrm>
            <a:off x="5104845" y="2274656"/>
            <a:ext cx="3509010" cy="60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Times New Roman"/>
                <a:ea typeface="Times New Roman"/>
                <a:cs typeface="Times New Roman"/>
                <a:sym typeface="Times New Roman"/>
              </a:rPr>
              <a:t>Fake Manipulation Detection In  Social Network</a:t>
            </a:r>
            <a:endParaRPr sz="1800" b="1"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800" b="1" i="0" u="none" strike="noStrike" cap="none" dirty="0">
              <a:solidFill>
                <a:srgbClr val="FFFFFF"/>
              </a:solidFill>
              <a:latin typeface="Times New Roman"/>
              <a:ea typeface="Times New Roman"/>
              <a:cs typeface="Times New Roman"/>
              <a:sym typeface="Times New Roman"/>
            </a:endParaRPr>
          </a:p>
        </p:txBody>
      </p:sp>
      <p:sp>
        <p:nvSpPr>
          <p:cNvPr id="81" name="Google Shape;81;p1"/>
          <p:cNvSpPr txBox="1"/>
          <p:nvPr/>
        </p:nvSpPr>
        <p:spPr>
          <a:xfrm>
            <a:off x="4476750" y="3012342"/>
            <a:ext cx="4519800" cy="3726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400" b="1" i="0" u="none" strike="noStrike" cap="none" dirty="0">
                <a:solidFill>
                  <a:schemeClr val="lt1"/>
                </a:solidFill>
                <a:latin typeface="Times New Roman"/>
                <a:ea typeface="Times New Roman"/>
                <a:cs typeface="Times New Roman"/>
                <a:sym typeface="Times New Roman"/>
              </a:rPr>
              <a:t>DATE:15/04/2024</a:t>
            </a:r>
            <a:endParaRPr sz="1400" b="1" i="0"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600" b="1" i="0" u="none" strike="noStrike" cap="none" dirty="0">
              <a:solidFill>
                <a:srgbClr val="FFFFFF"/>
              </a:solidFill>
              <a:latin typeface="Roboto"/>
              <a:ea typeface="Roboto"/>
              <a:cs typeface="Roboto"/>
              <a:sym typeface="Roboto"/>
            </a:endParaRPr>
          </a:p>
        </p:txBody>
      </p:sp>
      <p:sp>
        <p:nvSpPr>
          <p:cNvPr id="82" name="Google Shape;82;p1"/>
          <p:cNvSpPr txBox="1"/>
          <p:nvPr/>
        </p:nvSpPr>
        <p:spPr>
          <a:xfrm>
            <a:off x="4476750" y="3513125"/>
            <a:ext cx="4574700" cy="1607400"/>
          </a:xfrm>
          <a:prstGeom prst="rect">
            <a:avLst/>
          </a:prstGeom>
          <a:noFill/>
          <a:ln>
            <a:noFill/>
          </a:ln>
        </p:spPr>
        <p:txBody>
          <a:bodyPr spcFirstLastPara="1" wrap="square" lIns="171450"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n-US" sz="1400" b="0" i="0" u="none" strike="noStrike" cap="none" dirty="0">
                <a:solidFill>
                  <a:schemeClr val="lt1"/>
                </a:solidFill>
                <a:latin typeface="Times New Roman"/>
                <a:ea typeface="Times New Roman"/>
                <a:cs typeface="Times New Roman"/>
                <a:sym typeface="Times New Roman"/>
              </a:rPr>
              <a:t>BATCH NUMBER  : </a:t>
            </a:r>
            <a:r>
              <a:rPr lang="en-US" sz="1400" b="0" i="0" u="none" strike="noStrike" cap="none" dirty="0">
                <a:solidFill>
                  <a:srgbClr val="FFFFFF"/>
                </a:solidFill>
                <a:latin typeface="Times New Roman"/>
                <a:ea typeface="Times New Roman"/>
                <a:cs typeface="Times New Roman"/>
                <a:sym typeface="Times New Roman"/>
              </a:rPr>
              <a:t>SEC25ITTE30169</a:t>
            </a:r>
            <a:r>
              <a:rPr lang="en-US" sz="1400" b="0" i="0" u="none" strike="noStrike" cap="none" dirty="0">
                <a:solidFill>
                  <a:srgbClr val="FFFFFF"/>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25000"/>
              </a:lnSpc>
              <a:spcBef>
                <a:spcPts val="0"/>
              </a:spcBef>
              <a:spcAft>
                <a:spcPts val="0"/>
              </a:spcAft>
              <a:buClr>
                <a:srgbClr val="000000"/>
              </a:buClr>
              <a:buSzPts val="1400"/>
              <a:buFont typeface="Arial"/>
              <a:buNone/>
            </a:pPr>
            <a:r>
              <a:rPr lang="en-US" sz="1400" b="0" i="0" u="none" strike="noStrike" cap="none" dirty="0">
                <a:solidFill>
                  <a:schemeClr val="lt1"/>
                </a:solidFill>
                <a:latin typeface="Times New Roman"/>
                <a:ea typeface="Times New Roman"/>
                <a:cs typeface="Times New Roman"/>
                <a:sym typeface="Times New Roman"/>
              </a:rPr>
              <a:t>PROJECT CODE     : </a:t>
            </a:r>
            <a:r>
              <a:rPr lang="en-US" sz="1400" b="0" i="0" u="none" strike="noStrike" cap="none" dirty="0">
                <a:solidFill>
                  <a:srgbClr val="FFFFFF"/>
                </a:solidFill>
                <a:latin typeface="Times New Roman"/>
                <a:ea typeface="Times New Roman"/>
                <a:cs typeface="Times New Roman"/>
                <a:sym typeface="Times New Roman"/>
              </a:rPr>
              <a:t>SEC25ITTE30169</a:t>
            </a:r>
            <a:r>
              <a:rPr lang="en-US" sz="1400" b="0" i="0" u="none" strike="noStrike" cap="none" dirty="0">
                <a:solidFill>
                  <a:srgbClr val="FFFFFF"/>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390"/>
              </a:spcBef>
              <a:spcAft>
                <a:spcPts val="0"/>
              </a:spcAft>
              <a:buClr>
                <a:srgbClr val="000000"/>
              </a:buClr>
              <a:buSzPts val="1400"/>
              <a:buFont typeface="Arial"/>
              <a:buNone/>
            </a:pPr>
            <a:r>
              <a:rPr lang="en-US" sz="1400" b="0" i="0" u="none" strike="noStrike" cap="none" dirty="0">
                <a:solidFill>
                  <a:schemeClr val="lt1"/>
                </a:solidFill>
                <a:latin typeface="Times New Roman"/>
                <a:ea typeface="Times New Roman"/>
                <a:cs typeface="Times New Roman"/>
                <a:sym typeface="Times New Roman"/>
              </a:rPr>
              <a:t>BATCH MEMBER  : </a:t>
            </a:r>
            <a:r>
              <a:rPr lang="en-US" sz="1400" b="0" i="0" u="none" strike="noStrike" cap="none" dirty="0">
                <a:solidFill>
                  <a:srgbClr val="FFFFFF"/>
                </a:solidFill>
                <a:latin typeface="Times New Roman"/>
                <a:ea typeface="Times New Roman"/>
                <a:cs typeface="Times New Roman"/>
                <a:sym typeface="Times New Roman"/>
              </a:rPr>
              <a:t>Avinaash Venkat B(412521205025)</a:t>
            </a:r>
            <a:endParaRPr sz="1400" b="0" i="0" u="none" strike="noStrike" cap="none" dirty="0">
              <a:solidFill>
                <a:srgbClr val="000000"/>
              </a:solidFill>
              <a:latin typeface="Times New Roman"/>
              <a:ea typeface="Times New Roman"/>
              <a:cs typeface="Times New Roman"/>
              <a:sym typeface="Times New Roman"/>
            </a:endParaRPr>
          </a:p>
          <a:p>
            <a:pPr marL="12700" marR="5080" lvl="0" indent="1554480" algn="l" rtl="0">
              <a:lnSpc>
                <a:spcPct val="125000"/>
              </a:lnSpc>
              <a:spcBef>
                <a:spcPts val="0"/>
              </a:spcBef>
              <a:spcAft>
                <a:spcPts val="0"/>
              </a:spcAft>
              <a:buClr>
                <a:srgbClr val="000000"/>
              </a:buClr>
              <a:buSzPts val="1400"/>
              <a:buFont typeface="Arial"/>
              <a:buNone/>
            </a:pPr>
            <a:r>
              <a:rPr lang="en-US" sz="1400" b="0" i="0" u="none" strike="noStrike" cap="none" dirty="0">
                <a:solidFill>
                  <a:srgbClr val="FFFFFF"/>
                </a:solidFill>
                <a:latin typeface="Times New Roman"/>
                <a:ea typeface="Times New Roman"/>
                <a:cs typeface="Times New Roman"/>
                <a:sym typeface="Times New Roman"/>
              </a:rPr>
              <a:t> </a:t>
            </a:r>
            <a:r>
              <a:rPr lang="en-US" sz="1400" b="0" i="0" u="none" strike="noStrike" cap="none" dirty="0" err="1">
                <a:solidFill>
                  <a:srgbClr val="FFFFFF"/>
                </a:solidFill>
                <a:latin typeface="Times New Roman"/>
                <a:ea typeface="Times New Roman"/>
                <a:cs typeface="Times New Roman"/>
                <a:sym typeface="Times New Roman"/>
              </a:rPr>
              <a:t>Dhakshin</a:t>
            </a:r>
            <a:r>
              <a:rPr lang="en-US" sz="1400" b="0" i="0" u="none" strike="noStrike" cap="none" dirty="0">
                <a:solidFill>
                  <a:srgbClr val="FFFFFF"/>
                </a:solidFill>
                <a:latin typeface="Times New Roman"/>
                <a:ea typeface="Times New Roman"/>
                <a:cs typeface="Times New Roman"/>
                <a:sym typeface="Times New Roman"/>
              </a:rPr>
              <a:t> Vikash V(412521205035)</a:t>
            </a:r>
            <a:endParaRPr sz="1400" b="0" i="0" u="none" strike="noStrike" cap="none" dirty="0">
              <a:solidFill>
                <a:srgbClr val="FFFFFF"/>
              </a:solidFill>
              <a:latin typeface="Times New Roman"/>
              <a:ea typeface="Times New Roman"/>
              <a:cs typeface="Times New Roman"/>
              <a:sym typeface="Times New Roman"/>
            </a:endParaRPr>
          </a:p>
          <a:p>
            <a:pPr marL="12700" marR="5080" lvl="0" indent="0" algn="l" rtl="0">
              <a:lnSpc>
                <a:spcPct val="125000"/>
              </a:lnSpc>
              <a:spcBef>
                <a:spcPts val="0"/>
              </a:spcBef>
              <a:spcAft>
                <a:spcPts val="0"/>
              </a:spcAft>
              <a:buClr>
                <a:srgbClr val="000000"/>
              </a:buClr>
              <a:buSzPts val="1400"/>
              <a:buFont typeface="Arial"/>
              <a:buNone/>
            </a:pPr>
            <a:r>
              <a:rPr lang="en-US" sz="1400" b="0" i="0" u="none" strike="noStrike" cap="none" dirty="0">
                <a:solidFill>
                  <a:schemeClr val="lt1"/>
                </a:solidFill>
                <a:latin typeface="Times New Roman"/>
                <a:ea typeface="Times New Roman"/>
                <a:cs typeface="Times New Roman"/>
                <a:sym typeface="Times New Roman"/>
              </a:rPr>
              <a:t>SUPERVISOR          : </a:t>
            </a:r>
            <a:r>
              <a:rPr lang="en-US" sz="1400" b="0" i="0" u="none" strike="noStrike" cap="none" dirty="0" err="1">
                <a:solidFill>
                  <a:schemeClr val="lt1"/>
                </a:solidFill>
                <a:latin typeface="Times New Roman"/>
                <a:ea typeface="Times New Roman"/>
                <a:cs typeface="Times New Roman"/>
                <a:sym typeface="Times New Roman"/>
              </a:rPr>
              <a:t>Ms.THAMIZHSELVI</a:t>
            </a:r>
            <a:r>
              <a:rPr lang="en-US" sz="1400" b="0" i="0" u="none" strike="noStrike" cap="none" dirty="0">
                <a:solidFill>
                  <a:schemeClr val="lt1"/>
                </a:solidFill>
                <a:latin typeface="Times New Roman"/>
                <a:ea typeface="Times New Roman"/>
                <a:cs typeface="Times New Roman"/>
                <a:sym typeface="Times New Roman"/>
              </a:rPr>
              <a:t> D</a:t>
            </a:r>
            <a:endParaRPr sz="1400" b="0" i="0" u="none" strike="noStrike" cap="none" dirty="0">
              <a:solidFill>
                <a:schemeClr val="lt1"/>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rgbClr val="000000"/>
              </a:buClr>
              <a:buSzPts val="1400"/>
              <a:buFont typeface="Arial"/>
              <a:buNone/>
            </a:pPr>
            <a:endParaRPr sz="1400" b="0" i="0" u="none" strike="noStrike" cap="none"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10"/>
          <p:cNvSpPr txBox="1">
            <a:spLocks noGrp="1"/>
          </p:cNvSpPr>
          <p:nvPr>
            <p:ph type="body" idx="1"/>
          </p:nvPr>
        </p:nvSpPr>
        <p:spPr>
          <a:xfrm>
            <a:off x="363200" y="1151407"/>
            <a:ext cx="8520600" cy="4766507"/>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Module 4:Dataset Training and Dataset Input</a:t>
            </a:r>
            <a:endParaRPr sz="1600" b="1">
              <a:solidFill>
                <a:schemeClr val="dk1"/>
              </a:solidFill>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Set Training on Latest Events:</a:t>
            </a:r>
            <a:r>
              <a:rPr lang="en-US" sz="1600">
                <a:solidFill>
                  <a:schemeClr val="dk1"/>
                </a:solidFill>
                <a:latin typeface="Times New Roman"/>
                <a:ea typeface="Times New Roman"/>
                <a:cs typeface="Times New Roman"/>
                <a:sym typeface="Times New Roman"/>
              </a:rPr>
              <a:t> Implement machine learning algorithms to train the dataset on the most recent events, ensuring the model is up-to-date with real-time information for accurate analysis within the News web app.</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1500"/>
              </a:spcAft>
              <a:buSzPts val="1100"/>
              <a:buNone/>
            </a:pPr>
            <a:r>
              <a:rPr lang="en-US" sz="1600" b="1">
                <a:solidFill>
                  <a:schemeClr val="dk1"/>
                </a:solidFill>
                <a:latin typeface="Times New Roman"/>
                <a:ea typeface="Times New Roman"/>
                <a:cs typeface="Times New Roman"/>
                <a:sym typeface="Times New Roman"/>
              </a:rPr>
              <a:t>Data Set Training and Storing Historical Events through API:</a:t>
            </a:r>
            <a:r>
              <a:rPr lang="en-US" sz="1600">
                <a:solidFill>
                  <a:schemeClr val="dk1"/>
                </a:solidFill>
                <a:latin typeface="Times New Roman"/>
                <a:ea typeface="Times New Roman"/>
                <a:cs typeface="Times New Roman"/>
                <a:sym typeface="Times New Roman"/>
              </a:rPr>
              <a:t> Conduct training on the dataset while simultaneously storing historical events via API integration. This dual approach enhances the model's capabilities, allowing it to analyze both current and past data for comprehensive insights in the News web app.</a:t>
            </a:r>
            <a:endParaRPr sz="1600" b="1">
              <a:solidFill>
                <a:schemeClr val="dk1"/>
              </a:solidFill>
              <a:latin typeface="Times New Roman"/>
              <a:ea typeface="Times New Roman"/>
              <a:cs typeface="Times New Roman"/>
              <a:sym typeface="Times New Roman"/>
            </a:endParaRPr>
          </a:p>
        </p:txBody>
      </p:sp>
      <p:sp>
        <p:nvSpPr>
          <p:cNvPr id="159" name="Google Shape;159;p10"/>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60" name="Google Shape;160;p10"/>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pic>
        <p:nvPicPr>
          <p:cNvPr id="161" name="Google Shape;161;p10"/>
          <p:cNvPicPr preferRelativeResize="0"/>
          <p:nvPr/>
        </p:nvPicPr>
        <p:blipFill rotWithShape="1">
          <a:blip r:embed="rId4">
            <a:alphaModFix/>
          </a:blip>
          <a:srcRect/>
          <a:stretch/>
        </p:blipFill>
        <p:spPr>
          <a:xfrm>
            <a:off x="2042975" y="3656450"/>
            <a:ext cx="5284125" cy="246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subTitle" idx="1"/>
          </p:nvPr>
        </p:nvSpPr>
        <p:spPr>
          <a:xfrm>
            <a:off x="593350" y="1053313"/>
            <a:ext cx="8238900" cy="5403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Module 5: Deployment &amp; Integration</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 Infrastructure Setup:</a:t>
            </a:r>
            <a:r>
              <a:rPr lang="en-US" sz="1600">
                <a:solidFill>
                  <a:schemeClr val="dk1"/>
                </a:solidFill>
                <a:latin typeface="Times New Roman"/>
                <a:ea typeface="Times New Roman"/>
                <a:cs typeface="Times New Roman"/>
                <a:sym typeface="Times New Roman"/>
              </a:rPr>
              <a:t> Establish a robust infrastructure for the deployment of the AI News Interface, ensuring scalability and reliability in handling user requests within the News web app.</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Real-time Data Analysis: </a:t>
            </a:r>
            <a:r>
              <a:rPr lang="en-US" sz="1600">
                <a:solidFill>
                  <a:schemeClr val="dk1"/>
                </a:solidFill>
                <a:latin typeface="Times New Roman"/>
                <a:ea typeface="Times New Roman"/>
                <a:cs typeface="Times New Roman"/>
                <a:sym typeface="Times New Roman"/>
              </a:rPr>
              <a:t>Implement real-time data analysis capabilities within the AI News Interface, enabling swift processing and presentation of dynamic news content to users based on the latest information and trends.</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Working of AI Enhancement: </a:t>
            </a:r>
            <a:r>
              <a:rPr lang="en-US" sz="1600">
                <a:solidFill>
                  <a:schemeClr val="dk1"/>
                </a:solidFill>
                <a:latin typeface="Times New Roman"/>
                <a:ea typeface="Times New Roman"/>
                <a:cs typeface="Times New Roman"/>
                <a:sym typeface="Times New Roman"/>
              </a:rPr>
              <a:t>Showcase the functionality of AI enhancements in the News web app, highlighting how machine learning algorithms contribute to news readers.</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Integration Verification: </a:t>
            </a:r>
            <a:r>
              <a:rPr lang="en-US" sz="1600">
                <a:solidFill>
                  <a:schemeClr val="dk1"/>
                </a:solidFill>
                <a:latin typeface="Times New Roman"/>
                <a:ea typeface="Times New Roman"/>
                <a:cs typeface="Times New Roman"/>
                <a:sym typeface="Times New Roman"/>
              </a:rPr>
              <a:t>Verify seamless data integration using validation checks, ensuring accuracy and reliability for subsequent analysis in the News web app.</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Polling Status Generation: </a:t>
            </a:r>
            <a:r>
              <a:rPr lang="en-US" sz="1600">
                <a:solidFill>
                  <a:schemeClr val="dk1"/>
                </a:solidFill>
                <a:latin typeface="Times New Roman"/>
                <a:ea typeface="Times New Roman"/>
                <a:cs typeface="Times New Roman"/>
                <a:sym typeface="Times New Roman"/>
              </a:rPr>
              <a:t>Generate real-time updates</a:t>
            </a:r>
            <a:r>
              <a:rPr lang="en-US" sz="1600" b="1">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on polling status, fostering user engagement and transparency in the News web app community.</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Real-Time News Generation:</a:t>
            </a:r>
            <a:r>
              <a:rPr lang="en-US" sz="1600">
                <a:solidFill>
                  <a:schemeClr val="dk1"/>
                </a:solidFill>
                <a:latin typeface="Times New Roman"/>
                <a:ea typeface="Times New Roman"/>
                <a:cs typeface="Times New Roman"/>
                <a:sym typeface="Times New Roman"/>
              </a:rPr>
              <a:t> Dynamically presents the latest news updates, prioritizing breaking news and user preferences for a responsive user experience in the News web app.</a:t>
            </a:r>
            <a:endParaRPr sz="16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2800"/>
              <a:buNone/>
            </a:pPr>
            <a:endParaRPr sz="1800" b="1">
              <a:solidFill>
                <a:srgbClr val="000000"/>
              </a:solidFill>
              <a:latin typeface="Times New Roman"/>
              <a:ea typeface="Times New Roman"/>
              <a:cs typeface="Times New Roman"/>
              <a:sym typeface="Times New Roman"/>
            </a:endParaRPr>
          </a:p>
        </p:txBody>
      </p:sp>
      <p:sp>
        <p:nvSpPr>
          <p:cNvPr id="167" name="Google Shape;167;p11"/>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68" name="Google Shape;168;p11"/>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2"/>
          <p:cNvPicPr preferRelativeResize="0"/>
          <p:nvPr/>
        </p:nvPicPr>
        <p:blipFill rotWithShape="1">
          <a:blip r:embed="rId3">
            <a:alphaModFix/>
          </a:blip>
          <a:srcRect/>
          <a:stretch/>
        </p:blipFill>
        <p:spPr>
          <a:xfrm>
            <a:off x="818675" y="1195575"/>
            <a:ext cx="7773626" cy="4363075"/>
          </a:xfrm>
          <a:prstGeom prst="rect">
            <a:avLst/>
          </a:prstGeom>
          <a:noFill/>
          <a:ln>
            <a:noFill/>
          </a:ln>
        </p:spPr>
      </p:pic>
      <p:pic>
        <p:nvPicPr>
          <p:cNvPr id="174" name="Google Shape;174;p12"/>
          <p:cNvPicPr preferRelativeResize="0"/>
          <p:nvPr/>
        </p:nvPicPr>
        <p:blipFill rotWithShape="1">
          <a:blip r:embed="rId4">
            <a:alphaModFix/>
          </a:blip>
          <a:srcRect/>
          <a:stretch/>
        </p:blipFill>
        <p:spPr>
          <a:xfrm>
            <a:off x="898211" y="1232026"/>
            <a:ext cx="1226227" cy="1598767"/>
          </a:xfrm>
          <a:prstGeom prst="rect">
            <a:avLst/>
          </a:prstGeom>
          <a:noFill/>
          <a:ln>
            <a:noFill/>
          </a:ln>
        </p:spPr>
      </p:pic>
      <p:pic>
        <p:nvPicPr>
          <p:cNvPr id="175" name="Google Shape;175;p12"/>
          <p:cNvPicPr preferRelativeResize="0"/>
          <p:nvPr/>
        </p:nvPicPr>
        <p:blipFill rotWithShape="1">
          <a:blip r:embed="rId5">
            <a:alphaModFix/>
          </a:blip>
          <a:srcRect/>
          <a:stretch/>
        </p:blipFill>
        <p:spPr>
          <a:xfrm>
            <a:off x="2413094" y="2988598"/>
            <a:ext cx="1301055" cy="888032"/>
          </a:xfrm>
          <a:prstGeom prst="rect">
            <a:avLst/>
          </a:prstGeom>
          <a:noFill/>
          <a:ln>
            <a:noFill/>
          </a:ln>
        </p:spPr>
      </p:pic>
      <p:pic>
        <p:nvPicPr>
          <p:cNvPr id="176" name="Google Shape;176;p12"/>
          <p:cNvPicPr preferRelativeResize="0"/>
          <p:nvPr/>
        </p:nvPicPr>
        <p:blipFill rotWithShape="1">
          <a:blip r:embed="rId6">
            <a:alphaModFix/>
          </a:blip>
          <a:srcRect/>
          <a:stretch/>
        </p:blipFill>
        <p:spPr>
          <a:xfrm>
            <a:off x="1079828" y="4192464"/>
            <a:ext cx="3449739" cy="462517"/>
          </a:xfrm>
          <a:prstGeom prst="rect">
            <a:avLst/>
          </a:prstGeom>
          <a:noFill/>
          <a:ln>
            <a:noFill/>
          </a:ln>
        </p:spPr>
      </p:pic>
      <p:sp>
        <p:nvSpPr>
          <p:cNvPr id="177" name="Google Shape;177;p12"/>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78" name="Google Shape;178;p12"/>
          <p:cNvSpPr txBox="1"/>
          <p:nvPr/>
        </p:nvSpPr>
        <p:spPr>
          <a:xfrm>
            <a:off x="2124450" y="574932"/>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3"/>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84" name="Google Shape;184;p13"/>
          <p:cNvSpPr txBox="1"/>
          <p:nvPr/>
        </p:nvSpPr>
        <p:spPr>
          <a:xfrm>
            <a:off x="2123600" y="574932"/>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185" name="Google Shape;185;p13"/>
          <p:cNvSpPr txBox="1"/>
          <p:nvPr/>
        </p:nvSpPr>
        <p:spPr>
          <a:xfrm>
            <a:off x="290051" y="1173467"/>
            <a:ext cx="7037100" cy="338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Module 6:Integration of the User Data in Web  Application For News Interface</a:t>
            </a:r>
            <a:endParaRPr sz="1600" b="0" i="0" u="none" strike="noStrike" cap="none">
              <a:solidFill>
                <a:srgbClr val="000000"/>
              </a:solidFill>
              <a:latin typeface="Arial"/>
              <a:ea typeface="Arial"/>
              <a:cs typeface="Arial"/>
              <a:sym typeface="Arial"/>
            </a:endParaRPr>
          </a:p>
        </p:txBody>
      </p:sp>
      <p:sp>
        <p:nvSpPr>
          <p:cNvPr id="186" name="Google Shape;186;p13"/>
          <p:cNvSpPr/>
          <p:nvPr/>
        </p:nvSpPr>
        <p:spPr>
          <a:xfrm>
            <a:off x="4419599" y="430161"/>
            <a:ext cx="3151239" cy="31512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3"/>
          <p:cNvSpPr/>
          <p:nvPr/>
        </p:nvSpPr>
        <p:spPr>
          <a:xfrm>
            <a:off x="1892225" y="389603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13"/>
          <p:cNvPicPr preferRelativeResize="0"/>
          <p:nvPr/>
        </p:nvPicPr>
        <p:blipFill rotWithShape="1">
          <a:blip r:embed="rId3">
            <a:alphaModFix/>
          </a:blip>
          <a:srcRect/>
          <a:stretch/>
        </p:blipFill>
        <p:spPr>
          <a:xfrm>
            <a:off x="1311475" y="2121025"/>
            <a:ext cx="5207900" cy="2469000"/>
          </a:xfrm>
          <a:prstGeom prst="rect">
            <a:avLst/>
          </a:prstGeom>
          <a:noFill/>
          <a:ln>
            <a:noFill/>
          </a:ln>
        </p:spPr>
      </p:pic>
      <p:sp>
        <p:nvSpPr>
          <p:cNvPr id="189" name="Google Shape;189;p13"/>
          <p:cNvSpPr txBox="1"/>
          <p:nvPr/>
        </p:nvSpPr>
        <p:spPr>
          <a:xfrm>
            <a:off x="2197025" y="4547650"/>
            <a:ext cx="51717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 AI integrated Advanced News Application</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195" name="Google Shape;195;p14"/>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algn="ctr">
              <a:buClr>
                <a:schemeClr val="dk1"/>
              </a:buClr>
              <a:buSzPts val="2000"/>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endParaRPr sz="1600" b="0" i="0" u="none" strike="noStrike" cap="none" dirty="0">
              <a:solidFill>
                <a:srgbClr val="000000"/>
              </a:solidFill>
              <a:latin typeface="Arial"/>
              <a:ea typeface="Arial"/>
              <a:cs typeface="Arial"/>
              <a:sym typeface="Arial"/>
            </a:endParaRPr>
          </a:p>
        </p:txBody>
      </p:sp>
      <p:sp>
        <p:nvSpPr>
          <p:cNvPr id="196" name="Google Shape;196;p14"/>
          <p:cNvSpPr txBox="1"/>
          <p:nvPr/>
        </p:nvSpPr>
        <p:spPr>
          <a:xfrm>
            <a:off x="362875" y="1032575"/>
            <a:ext cx="83958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8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endParaRPr sz="2400" b="1" i="0" u="none" strike="noStrike" cap="none">
              <a:solidFill>
                <a:srgbClr val="98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sp>
        <p:nvSpPr>
          <p:cNvPr id="197" name="Google Shape;197;p14"/>
          <p:cNvSpPr txBox="1"/>
          <p:nvPr/>
        </p:nvSpPr>
        <p:spPr>
          <a:xfrm>
            <a:off x="226200" y="1457950"/>
            <a:ext cx="4894200" cy="431100"/>
          </a:xfrm>
          <a:prstGeom prst="rect">
            <a:avLst/>
          </a:prstGeom>
          <a:noFill/>
          <a:ln>
            <a:noFill/>
          </a:ln>
        </p:spPr>
        <p:txBody>
          <a:bodyPr spcFirstLastPara="1" wrap="square" lIns="91425" tIns="91425" rIns="91425" bIns="91425" anchor="t" anchorCtr="0">
            <a:spAutoFit/>
          </a:bodyPr>
          <a:lstStyle/>
          <a:p>
            <a:pPr marL="685800" marR="0" lvl="0" indent="-457200" algn="l" rtl="0">
              <a:lnSpc>
                <a:spcPct val="115000"/>
              </a:lnSpc>
              <a:spcBef>
                <a:spcPts val="1400"/>
              </a:spcBef>
              <a:spcAft>
                <a:spcPts val="40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i)</a:t>
            </a:r>
            <a:r>
              <a:rPr lang="en-US" sz="1600" b="0" i="0" u="none" strike="noStrike" cap="none">
                <a:solidFill>
                  <a:schemeClr val="dk1"/>
                </a:solidFill>
                <a:latin typeface="Times New Roman"/>
                <a:ea typeface="Times New Roman"/>
                <a:cs typeface="Times New Roman"/>
                <a:sym typeface="Times New Roman"/>
              </a:rPr>
              <a:t>  </a:t>
            </a:r>
            <a:r>
              <a:rPr lang="en-US" sz="1600" b="1" i="0" u="none" strike="noStrike" cap="none">
                <a:solidFill>
                  <a:schemeClr val="dk1"/>
                </a:solidFill>
                <a:latin typeface="Times New Roman"/>
                <a:ea typeface="Times New Roman"/>
                <a:cs typeface="Times New Roman"/>
                <a:sym typeface="Times New Roman"/>
              </a:rPr>
              <a:t>API Component &amp; Deployment</a:t>
            </a:r>
            <a:endParaRPr sz="1600" b="1" i="0" u="none" strike="noStrike" cap="none">
              <a:solidFill>
                <a:schemeClr val="dk1"/>
              </a:solidFill>
              <a:latin typeface="Times New Roman"/>
              <a:ea typeface="Times New Roman"/>
              <a:cs typeface="Times New Roman"/>
              <a:sym typeface="Times New Roman"/>
            </a:endParaRPr>
          </a:p>
        </p:txBody>
      </p:sp>
      <p:pic>
        <p:nvPicPr>
          <p:cNvPr id="198" name="Google Shape;198;p14"/>
          <p:cNvPicPr preferRelativeResize="0"/>
          <p:nvPr/>
        </p:nvPicPr>
        <p:blipFill rotWithShape="1">
          <a:blip r:embed="rId3">
            <a:alphaModFix/>
          </a:blip>
          <a:srcRect/>
          <a:stretch/>
        </p:blipFill>
        <p:spPr>
          <a:xfrm>
            <a:off x="362875" y="1771475"/>
            <a:ext cx="6954824" cy="1302800"/>
          </a:xfrm>
          <a:prstGeom prst="rect">
            <a:avLst/>
          </a:prstGeom>
          <a:noFill/>
          <a:ln>
            <a:noFill/>
          </a:ln>
        </p:spPr>
      </p:pic>
      <p:pic>
        <p:nvPicPr>
          <p:cNvPr id="199" name="Google Shape;199;p14"/>
          <p:cNvPicPr preferRelativeResize="0"/>
          <p:nvPr/>
        </p:nvPicPr>
        <p:blipFill rotWithShape="1">
          <a:blip r:embed="rId4">
            <a:alphaModFix/>
          </a:blip>
          <a:srcRect/>
          <a:stretch/>
        </p:blipFill>
        <p:spPr>
          <a:xfrm>
            <a:off x="524375" y="2876125"/>
            <a:ext cx="6793326" cy="1514225"/>
          </a:xfrm>
          <a:prstGeom prst="rect">
            <a:avLst/>
          </a:prstGeom>
          <a:noFill/>
          <a:ln>
            <a:noFill/>
          </a:ln>
        </p:spPr>
      </p:pic>
      <p:pic>
        <p:nvPicPr>
          <p:cNvPr id="200" name="Google Shape;200;p14"/>
          <p:cNvPicPr preferRelativeResize="0"/>
          <p:nvPr/>
        </p:nvPicPr>
        <p:blipFill rotWithShape="1">
          <a:blip r:embed="rId5">
            <a:alphaModFix/>
          </a:blip>
          <a:srcRect/>
          <a:stretch/>
        </p:blipFill>
        <p:spPr>
          <a:xfrm>
            <a:off x="362875" y="4592368"/>
            <a:ext cx="6793325" cy="1680875"/>
          </a:xfrm>
          <a:prstGeom prst="rect">
            <a:avLst/>
          </a:prstGeom>
          <a:noFill/>
          <a:ln>
            <a:noFill/>
          </a:ln>
        </p:spPr>
      </p:pic>
      <p:sp>
        <p:nvSpPr>
          <p:cNvPr id="201" name="Google Shape;201;p14"/>
          <p:cNvSpPr txBox="1"/>
          <p:nvPr/>
        </p:nvSpPr>
        <p:spPr>
          <a:xfrm>
            <a:off x="3047650" y="5738075"/>
            <a:ext cx="3783600" cy="483692"/>
          </a:xfrm>
          <a:prstGeom prst="rect">
            <a:avLst/>
          </a:prstGeom>
          <a:noFill/>
          <a:ln>
            <a:noFill/>
          </a:ln>
        </p:spPr>
        <p:txBody>
          <a:bodyPr spcFirstLastPara="1" wrap="square" lIns="91425" tIns="91425" rIns="91425" bIns="91425" anchor="t" anchorCtr="0">
            <a:spAutoFit/>
          </a:bodyPr>
          <a:lstStyle/>
          <a:p>
            <a:pPr marL="0" marR="558800" lvl="0" indent="0" algn="ctr" rtl="0">
              <a:lnSpc>
                <a:spcPct val="115000"/>
              </a:lnSpc>
              <a:spcBef>
                <a:spcPts val="40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API Deployment and JSON Module </a:t>
            </a:r>
            <a:endParaRPr sz="1400" b="1" i="0" u="none" strike="noStrike" cap="none"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216" name="Google Shape;216;p16"/>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217" name="Google Shape;217;p16"/>
          <p:cNvSpPr txBox="1"/>
          <p:nvPr/>
        </p:nvSpPr>
        <p:spPr>
          <a:xfrm>
            <a:off x="362875" y="1032575"/>
            <a:ext cx="83958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endParaRPr sz="2400" b="1" i="0" u="none" strike="noStrike" cap="none">
              <a:solidFill>
                <a:srgbClr val="98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sp>
        <p:nvSpPr>
          <p:cNvPr id="218" name="Google Shape;218;p16"/>
          <p:cNvSpPr txBox="1"/>
          <p:nvPr/>
        </p:nvSpPr>
        <p:spPr>
          <a:xfrm>
            <a:off x="-89300" y="1458525"/>
            <a:ext cx="3000000" cy="483692"/>
          </a:xfrm>
          <a:prstGeom prst="rect">
            <a:avLst/>
          </a:prstGeom>
          <a:noFill/>
          <a:ln>
            <a:noFill/>
          </a:ln>
        </p:spPr>
        <p:txBody>
          <a:bodyPr spcFirstLastPara="1" wrap="square" lIns="91425" tIns="91425" rIns="91425" bIns="91425" anchor="t" anchorCtr="0">
            <a:spAutoFit/>
          </a:bodyPr>
          <a:lstStyle/>
          <a:p>
            <a:pPr marL="1257300" marR="0" lvl="0" indent="-457200" algn="l" rtl="0">
              <a:lnSpc>
                <a:spcPct val="115000"/>
              </a:lnSpc>
              <a:spcBef>
                <a:spcPts val="400"/>
              </a:spcBef>
              <a:spcAft>
                <a:spcPts val="0"/>
              </a:spcAft>
              <a:buClr>
                <a:srgbClr val="000000"/>
              </a:buClr>
              <a:buSzPts val="1400"/>
              <a:buFont typeface="Arial"/>
              <a:buNone/>
            </a:pPr>
            <a:r>
              <a:rPr lang="en-US" sz="1400" b="1" i="0" u="none" strike="noStrike" cap="none" dirty="0" err="1">
                <a:solidFill>
                  <a:schemeClr val="dk1"/>
                </a:solidFill>
                <a:latin typeface="Times New Roman"/>
                <a:ea typeface="Times New Roman"/>
                <a:cs typeface="Times New Roman"/>
                <a:sym typeface="Times New Roman"/>
              </a:rPr>
              <a:t>i</a:t>
            </a:r>
            <a:r>
              <a:rPr lang="en-US" sz="1400" b="1" i="0" u="none" strike="noStrike" cap="none" dirty="0">
                <a:solidFill>
                  <a:schemeClr val="dk1"/>
                </a:solidFill>
                <a:latin typeface="Times New Roman"/>
                <a:ea typeface="Times New Roman"/>
                <a:cs typeface="Times New Roman"/>
                <a:sym typeface="Times New Roman"/>
              </a:rPr>
              <a:t>)</a:t>
            </a:r>
            <a:r>
              <a:rPr lang="en-US" sz="1400" b="0" i="0" u="none" strike="noStrike" cap="none" dirty="0">
                <a:solidFill>
                  <a:schemeClr val="dk1"/>
                </a:solidFill>
                <a:latin typeface="Times New Roman"/>
                <a:ea typeface="Times New Roman"/>
                <a:cs typeface="Times New Roman"/>
                <a:sym typeface="Times New Roman"/>
              </a:rPr>
              <a:t> </a:t>
            </a:r>
            <a:r>
              <a:rPr lang="en-US" sz="1400" b="1" i="0" u="none" strike="noStrike" cap="none" dirty="0">
                <a:solidFill>
                  <a:schemeClr val="dk1"/>
                </a:solidFill>
                <a:latin typeface="Times New Roman"/>
                <a:ea typeface="Times New Roman"/>
                <a:cs typeface="Times New Roman"/>
                <a:sym typeface="Times New Roman"/>
              </a:rPr>
              <a:t>Dataset</a:t>
            </a:r>
            <a:endParaRPr sz="1400" b="1" i="0" u="none" strike="noStrike" cap="none" dirty="0">
              <a:solidFill>
                <a:schemeClr val="dk1"/>
              </a:solidFill>
              <a:latin typeface="Times New Roman"/>
              <a:ea typeface="Times New Roman"/>
              <a:cs typeface="Times New Roman"/>
              <a:sym typeface="Times New Roman"/>
            </a:endParaRPr>
          </a:p>
        </p:txBody>
      </p:sp>
      <p:pic>
        <p:nvPicPr>
          <p:cNvPr id="219" name="Google Shape;219;p16"/>
          <p:cNvPicPr preferRelativeResize="0"/>
          <p:nvPr/>
        </p:nvPicPr>
        <p:blipFill rotWithShape="1">
          <a:blip r:embed="rId3">
            <a:alphaModFix/>
          </a:blip>
          <a:srcRect/>
          <a:stretch/>
        </p:blipFill>
        <p:spPr>
          <a:xfrm>
            <a:off x="1273141" y="2032679"/>
            <a:ext cx="3298860" cy="1684795"/>
          </a:xfrm>
          <a:prstGeom prst="rect">
            <a:avLst/>
          </a:prstGeom>
          <a:noFill/>
          <a:ln>
            <a:noFill/>
          </a:ln>
        </p:spPr>
      </p:pic>
      <p:pic>
        <p:nvPicPr>
          <p:cNvPr id="220" name="Google Shape;220;p16"/>
          <p:cNvPicPr preferRelativeResize="0"/>
          <p:nvPr/>
        </p:nvPicPr>
        <p:blipFill rotWithShape="1">
          <a:blip r:embed="rId4">
            <a:alphaModFix/>
          </a:blip>
          <a:srcRect/>
          <a:stretch/>
        </p:blipFill>
        <p:spPr>
          <a:xfrm>
            <a:off x="1384663" y="3789575"/>
            <a:ext cx="3187337" cy="1969100"/>
          </a:xfrm>
          <a:prstGeom prst="rect">
            <a:avLst/>
          </a:prstGeom>
          <a:noFill/>
          <a:ln>
            <a:noFill/>
          </a:ln>
        </p:spPr>
      </p:pic>
      <p:sp>
        <p:nvSpPr>
          <p:cNvPr id="221" name="Google Shape;221;p16"/>
          <p:cNvSpPr txBox="1"/>
          <p:nvPr/>
        </p:nvSpPr>
        <p:spPr>
          <a:xfrm>
            <a:off x="1857631" y="5758675"/>
            <a:ext cx="2636100" cy="680156"/>
          </a:xfrm>
          <a:prstGeom prst="rect">
            <a:avLst/>
          </a:prstGeom>
          <a:noFill/>
          <a:ln>
            <a:noFill/>
          </a:ln>
        </p:spPr>
        <p:txBody>
          <a:bodyPr spcFirstLastPara="1" wrap="square" lIns="91425" tIns="91425" rIns="91425" bIns="91425" anchor="t" anchorCtr="0">
            <a:spAutoFit/>
          </a:bodyPr>
          <a:lstStyle/>
          <a:p>
            <a:pPr marL="0" marR="558800" lvl="0" indent="0" algn="l" rtl="0">
              <a:lnSpc>
                <a:spcPct val="115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a:ea typeface="Times New Roman"/>
                <a:cs typeface="Times New Roman"/>
                <a:sym typeface="Times New Roman"/>
              </a:rPr>
              <a:t>Features of Dataset</a:t>
            </a:r>
            <a:endParaRPr sz="1400" b="1"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p:txBody>
      </p:sp>
      <p:pic>
        <p:nvPicPr>
          <p:cNvPr id="2" name="Google Shape;209;p15">
            <a:extLst>
              <a:ext uri="{FF2B5EF4-FFF2-40B4-BE49-F238E27FC236}">
                <a16:creationId xmlns:a16="http://schemas.microsoft.com/office/drawing/2014/main" id="{C3289001-EFEC-7FD7-058F-34B84A555368}"/>
              </a:ext>
            </a:extLst>
          </p:cNvPr>
          <p:cNvPicPr preferRelativeResize="0"/>
          <p:nvPr/>
        </p:nvPicPr>
        <p:blipFill rotWithShape="1">
          <a:blip r:embed="rId5">
            <a:alphaModFix/>
          </a:blip>
          <a:srcRect/>
          <a:stretch/>
        </p:blipFill>
        <p:spPr>
          <a:xfrm>
            <a:off x="4903142" y="2032679"/>
            <a:ext cx="3743018" cy="3725996"/>
          </a:xfrm>
          <a:prstGeom prst="rect">
            <a:avLst/>
          </a:prstGeom>
          <a:noFill/>
          <a:ln>
            <a:noFill/>
          </a:ln>
        </p:spPr>
      </p:pic>
      <p:sp>
        <p:nvSpPr>
          <p:cNvPr id="3" name="Google Shape;210;p15">
            <a:extLst>
              <a:ext uri="{FF2B5EF4-FFF2-40B4-BE49-F238E27FC236}">
                <a16:creationId xmlns:a16="http://schemas.microsoft.com/office/drawing/2014/main" id="{384AF15B-DEB9-1B68-1201-4AE0D8D08088}"/>
              </a:ext>
            </a:extLst>
          </p:cNvPr>
          <p:cNvSpPr txBox="1"/>
          <p:nvPr/>
        </p:nvSpPr>
        <p:spPr>
          <a:xfrm>
            <a:off x="4903142" y="157137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a:ea typeface="Times New Roman"/>
                <a:cs typeface="Times New Roman"/>
                <a:sym typeface="Times New Roman"/>
              </a:rPr>
              <a:t>ii)API Integration</a:t>
            </a:r>
            <a:endParaRPr sz="1400" b="1" i="0" u="none" strike="noStrike" cap="none" dirty="0">
              <a:solidFill>
                <a:srgbClr val="000000"/>
              </a:solidFill>
              <a:latin typeface="Arial"/>
              <a:ea typeface="Arial"/>
              <a:cs typeface="Arial"/>
              <a:sym typeface="Arial"/>
            </a:endParaRPr>
          </a:p>
        </p:txBody>
      </p:sp>
      <p:sp>
        <p:nvSpPr>
          <p:cNvPr id="4" name="Google Shape;221;p16">
            <a:extLst>
              <a:ext uri="{FF2B5EF4-FFF2-40B4-BE49-F238E27FC236}">
                <a16:creationId xmlns:a16="http://schemas.microsoft.com/office/drawing/2014/main" id="{442C7489-E998-813C-4F85-313D21B1304E}"/>
              </a:ext>
            </a:extLst>
          </p:cNvPr>
          <p:cNvSpPr txBox="1"/>
          <p:nvPr/>
        </p:nvSpPr>
        <p:spPr>
          <a:xfrm>
            <a:off x="5528947" y="5758675"/>
            <a:ext cx="3596305" cy="432396"/>
          </a:xfrm>
          <a:prstGeom prst="rect">
            <a:avLst/>
          </a:prstGeom>
          <a:noFill/>
          <a:ln>
            <a:noFill/>
          </a:ln>
        </p:spPr>
        <p:txBody>
          <a:bodyPr spcFirstLastPara="1" wrap="square" lIns="91425" tIns="91425" rIns="91425" bIns="91425" anchor="t" anchorCtr="0">
            <a:spAutoFit/>
          </a:bodyPr>
          <a:lstStyle/>
          <a:p>
            <a:pPr marL="0" marR="558800" lvl="0" indent="0" algn="l" rtl="0">
              <a:lnSpc>
                <a:spcPct val="115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a:ea typeface="Times New Roman"/>
                <a:cs typeface="Times New Roman"/>
                <a:sym typeface="Times New Roman"/>
              </a:rPr>
              <a:t>JSON Module For API Integration</a:t>
            </a:r>
            <a:endParaRPr sz="14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227" name="Google Shape;227;p17"/>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228" name="Google Shape;228;p17"/>
          <p:cNvSpPr txBox="1"/>
          <p:nvPr/>
        </p:nvSpPr>
        <p:spPr>
          <a:xfrm>
            <a:off x="362875" y="1032575"/>
            <a:ext cx="83958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endParaRPr sz="2400" b="1" i="0" u="none" strike="noStrike" cap="none">
              <a:solidFill>
                <a:srgbClr val="98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sp>
        <p:nvSpPr>
          <p:cNvPr id="229" name="Google Shape;229;p17"/>
          <p:cNvSpPr txBox="1"/>
          <p:nvPr/>
        </p:nvSpPr>
        <p:spPr>
          <a:xfrm>
            <a:off x="616900" y="1458525"/>
            <a:ext cx="3867600" cy="68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400"/>
              </a:spcBef>
              <a:spcAft>
                <a:spcPts val="0"/>
              </a:spcAft>
              <a:buClr>
                <a:srgbClr val="000000"/>
              </a:buClr>
              <a:buSzPts val="1400"/>
              <a:buFont typeface="Arial"/>
              <a:buNone/>
            </a:pPr>
            <a:r>
              <a:rPr lang="en-US" sz="1400" b="1" i="0" u="none" strike="noStrike" cap="none">
                <a:solidFill>
                  <a:schemeClr val="dk1"/>
                </a:solidFill>
                <a:latin typeface="Times New Roman"/>
                <a:ea typeface="Times New Roman"/>
                <a:cs typeface="Times New Roman"/>
                <a:sym typeface="Times New Roman"/>
              </a:rPr>
              <a:t>iii)</a:t>
            </a:r>
            <a:r>
              <a:rPr lang="en-US" sz="1400" b="0" i="0" u="none" strike="noStrike" cap="none">
                <a:solidFill>
                  <a:schemeClr val="dk1"/>
                </a:solidFill>
                <a:latin typeface="Times New Roman"/>
                <a:ea typeface="Times New Roman"/>
                <a:cs typeface="Times New Roman"/>
                <a:sym typeface="Times New Roman"/>
              </a:rPr>
              <a:t> </a:t>
            </a:r>
            <a:r>
              <a:rPr lang="en-US" sz="1400" b="1" i="0" u="none" strike="noStrike" cap="none">
                <a:solidFill>
                  <a:schemeClr val="dk1"/>
                </a:solidFill>
                <a:latin typeface="Times New Roman"/>
                <a:ea typeface="Times New Roman"/>
                <a:cs typeface="Times New Roman"/>
                <a:sym typeface="Times New Roman"/>
              </a:rPr>
              <a:t>ML Sample Analysis</a:t>
            </a:r>
            <a:endParaRPr sz="1400" b="1" i="0" u="none" strike="noStrike" cap="none">
              <a:solidFill>
                <a:schemeClr val="dk1"/>
              </a:solidFill>
              <a:latin typeface="Times New Roman"/>
              <a:ea typeface="Times New Roman"/>
              <a:cs typeface="Times New Roman"/>
              <a:sym typeface="Times New Roman"/>
            </a:endParaRPr>
          </a:p>
          <a:p>
            <a:pPr marL="1257300" marR="0" lvl="0" indent="-457200" algn="l" rtl="0">
              <a:lnSpc>
                <a:spcPct val="115000"/>
              </a:lnSpc>
              <a:spcBef>
                <a:spcPts val="400"/>
              </a:spcBef>
              <a:spcAft>
                <a:spcPts val="0"/>
              </a:spcAft>
              <a:buClr>
                <a:srgbClr val="000000"/>
              </a:buClr>
              <a:buSzPts val="1300"/>
              <a:buFont typeface="Arial"/>
              <a:buNone/>
            </a:pPr>
            <a:endParaRPr sz="1300" b="1" i="0" u="none" strike="noStrike" cap="none">
              <a:solidFill>
                <a:schemeClr val="dk1"/>
              </a:solidFill>
              <a:latin typeface="Arial"/>
              <a:ea typeface="Arial"/>
              <a:cs typeface="Arial"/>
              <a:sym typeface="Arial"/>
            </a:endParaRPr>
          </a:p>
        </p:txBody>
      </p:sp>
      <p:pic>
        <p:nvPicPr>
          <p:cNvPr id="230" name="Google Shape;230;p17"/>
          <p:cNvPicPr preferRelativeResize="0"/>
          <p:nvPr/>
        </p:nvPicPr>
        <p:blipFill rotWithShape="1">
          <a:blip r:embed="rId3">
            <a:alphaModFix/>
          </a:blip>
          <a:srcRect/>
          <a:stretch/>
        </p:blipFill>
        <p:spPr>
          <a:xfrm>
            <a:off x="980625" y="1869439"/>
            <a:ext cx="6753225" cy="1235685"/>
          </a:xfrm>
          <a:prstGeom prst="rect">
            <a:avLst/>
          </a:prstGeom>
          <a:noFill/>
          <a:ln>
            <a:noFill/>
          </a:ln>
        </p:spPr>
      </p:pic>
      <p:pic>
        <p:nvPicPr>
          <p:cNvPr id="231" name="Google Shape;231;p17"/>
          <p:cNvPicPr preferRelativeResize="0"/>
          <p:nvPr/>
        </p:nvPicPr>
        <p:blipFill rotWithShape="1">
          <a:blip r:embed="rId4">
            <a:alphaModFix/>
          </a:blip>
          <a:srcRect/>
          <a:stretch/>
        </p:blipFill>
        <p:spPr>
          <a:xfrm>
            <a:off x="1024550" y="3105125"/>
            <a:ext cx="6709300" cy="3094825"/>
          </a:xfrm>
          <a:prstGeom prst="rect">
            <a:avLst/>
          </a:prstGeom>
          <a:noFill/>
          <a:ln>
            <a:noFill/>
          </a:ln>
        </p:spPr>
      </p:pic>
      <p:sp>
        <p:nvSpPr>
          <p:cNvPr id="232" name="Google Shape;232;p17"/>
          <p:cNvSpPr txBox="1"/>
          <p:nvPr/>
        </p:nvSpPr>
        <p:spPr>
          <a:xfrm>
            <a:off x="2197025" y="60868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ML Result and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238" name="Google Shape;238;p18"/>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239" name="Google Shape;239;p18"/>
          <p:cNvSpPr txBox="1"/>
          <p:nvPr/>
        </p:nvSpPr>
        <p:spPr>
          <a:xfrm>
            <a:off x="362875" y="1032575"/>
            <a:ext cx="83958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endParaRPr sz="2400" b="1" i="0" u="none" strike="noStrike" cap="none">
              <a:solidFill>
                <a:srgbClr val="98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sp>
        <p:nvSpPr>
          <p:cNvPr id="240" name="Google Shape;240;p18"/>
          <p:cNvSpPr txBox="1"/>
          <p:nvPr/>
        </p:nvSpPr>
        <p:spPr>
          <a:xfrm>
            <a:off x="-190650" y="1448175"/>
            <a:ext cx="4704000" cy="431100"/>
          </a:xfrm>
          <a:prstGeom prst="rect">
            <a:avLst/>
          </a:prstGeom>
          <a:noFill/>
          <a:ln>
            <a:noFill/>
          </a:ln>
        </p:spPr>
        <p:txBody>
          <a:bodyPr spcFirstLastPara="1" wrap="square" lIns="91425" tIns="91425" rIns="91425" bIns="91425" anchor="t" anchorCtr="0">
            <a:spAutoFit/>
          </a:bodyPr>
          <a:lstStyle/>
          <a:p>
            <a:pPr marL="1257300" marR="0" lvl="0" indent="-457200" algn="l" rtl="0">
              <a:lnSpc>
                <a:spcPct val="115000"/>
              </a:lnSpc>
              <a:spcBef>
                <a:spcPts val="40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iv) Website Module &amp; Connection</a:t>
            </a:r>
            <a:endParaRPr sz="1600" b="1" i="0" u="none" strike="noStrike" cap="none">
              <a:solidFill>
                <a:schemeClr val="dk1"/>
              </a:solidFill>
              <a:latin typeface="Arial"/>
              <a:ea typeface="Arial"/>
              <a:cs typeface="Arial"/>
              <a:sym typeface="Arial"/>
            </a:endParaRPr>
          </a:p>
        </p:txBody>
      </p:sp>
      <p:pic>
        <p:nvPicPr>
          <p:cNvPr id="241" name="Google Shape;241;p18"/>
          <p:cNvPicPr preferRelativeResize="0"/>
          <p:nvPr/>
        </p:nvPicPr>
        <p:blipFill rotWithShape="1">
          <a:blip r:embed="rId3">
            <a:alphaModFix/>
          </a:blip>
          <a:srcRect/>
          <a:stretch/>
        </p:blipFill>
        <p:spPr>
          <a:xfrm>
            <a:off x="152400" y="2031675"/>
            <a:ext cx="3413760" cy="1636085"/>
          </a:xfrm>
          <a:prstGeom prst="rect">
            <a:avLst/>
          </a:prstGeom>
          <a:noFill/>
          <a:ln>
            <a:noFill/>
          </a:ln>
        </p:spPr>
      </p:pic>
      <p:pic>
        <p:nvPicPr>
          <p:cNvPr id="242" name="Google Shape;242;p18"/>
          <p:cNvPicPr preferRelativeResize="0"/>
          <p:nvPr/>
        </p:nvPicPr>
        <p:blipFill rotWithShape="1">
          <a:blip r:embed="rId4">
            <a:alphaModFix/>
          </a:blip>
          <a:srcRect/>
          <a:stretch/>
        </p:blipFill>
        <p:spPr>
          <a:xfrm>
            <a:off x="5054950" y="2031675"/>
            <a:ext cx="3174650" cy="1842215"/>
          </a:xfrm>
          <a:prstGeom prst="rect">
            <a:avLst/>
          </a:prstGeom>
          <a:noFill/>
          <a:ln>
            <a:noFill/>
          </a:ln>
        </p:spPr>
      </p:pic>
      <p:pic>
        <p:nvPicPr>
          <p:cNvPr id="2" name="Google Shape;251;p19">
            <a:extLst>
              <a:ext uri="{FF2B5EF4-FFF2-40B4-BE49-F238E27FC236}">
                <a16:creationId xmlns:a16="http://schemas.microsoft.com/office/drawing/2014/main" id="{5C55BA12-385D-6304-53B1-1FD70DF96592}"/>
              </a:ext>
            </a:extLst>
          </p:cNvPr>
          <p:cNvPicPr preferRelativeResize="0"/>
          <p:nvPr/>
        </p:nvPicPr>
        <p:blipFill rotWithShape="1">
          <a:blip r:embed="rId5">
            <a:alphaModFix/>
          </a:blip>
          <a:srcRect/>
          <a:stretch/>
        </p:blipFill>
        <p:spPr>
          <a:xfrm>
            <a:off x="268412" y="4548750"/>
            <a:ext cx="3785875" cy="1471149"/>
          </a:xfrm>
          <a:prstGeom prst="rect">
            <a:avLst/>
          </a:prstGeom>
          <a:noFill/>
          <a:ln>
            <a:noFill/>
          </a:ln>
        </p:spPr>
      </p:pic>
      <p:sp>
        <p:nvSpPr>
          <p:cNvPr id="4" name="Google Shape;250;p19">
            <a:extLst>
              <a:ext uri="{FF2B5EF4-FFF2-40B4-BE49-F238E27FC236}">
                <a16:creationId xmlns:a16="http://schemas.microsoft.com/office/drawing/2014/main" id="{B180CDCE-75D3-A4C7-AB55-92BF7B3B6F76}"/>
              </a:ext>
            </a:extLst>
          </p:cNvPr>
          <p:cNvSpPr txBox="1"/>
          <p:nvPr/>
        </p:nvSpPr>
        <p:spPr>
          <a:xfrm>
            <a:off x="-190650" y="3995770"/>
            <a:ext cx="6039600" cy="431100"/>
          </a:xfrm>
          <a:prstGeom prst="rect">
            <a:avLst/>
          </a:prstGeom>
          <a:noFill/>
          <a:ln>
            <a:noFill/>
          </a:ln>
        </p:spPr>
        <p:txBody>
          <a:bodyPr spcFirstLastPara="1" wrap="square" lIns="91425" tIns="91425" rIns="91425" bIns="91425" anchor="t" anchorCtr="0">
            <a:spAutoFit/>
          </a:bodyPr>
          <a:lstStyle/>
          <a:p>
            <a:pPr marL="1257300" marR="0" lvl="0" indent="-457200" algn="l" rtl="0">
              <a:lnSpc>
                <a:spcPct val="115000"/>
              </a:lnSpc>
              <a:spcBef>
                <a:spcPts val="40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v)AI integrated News application </a:t>
            </a:r>
            <a:endParaRPr sz="1600" b="1" i="0" u="none" strike="noStrike" cap="none" dirty="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body" idx="1"/>
          </p:nvPr>
        </p:nvSpPr>
        <p:spPr>
          <a:xfrm>
            <a:off x="316204" y="1309367"/>
            <a:ext cx="9041155" cy="4865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400"/>
              </a:spcBef>
              <a:spcAft>
                <a:spcPts val="0"/>
              </a:spcAft>
              <a:buSzPts val="1200"/>
              <a:buNone/>
            </a:pPr>
            <a:r>
              <a:rPr lang="en-US" sz="1600" b="1" dirty="0">
                <a:solidFill>
                  <a:schemeClr val="dk1"/>
                </a:solidFill>
                <a:latin typeface="Times New Roman"/>
                <a:ea typeface="Times New Roman"/>
                <a:cs typeface="Times New Roman"/>
                <a:sym typeface="Times New Roman"/>
              </a:rPr>
              <a:t>Flow of the Project </a:t>
            </a:r>
            <a:endParaRPr sz="1600" b="1" dirty="0">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SzPts val="1200"/>
              <a:buNone/>
            </a:pPr>
            <a:r>
              <a:rPr lang="en-US" sz="1600" b="1" dirty="0">
                <a:solidFill>
                  <a:schemeClr val="dk1"/>
                </a:solidFill>
                <a:latin typeface="Times New Roman"/>
                <a:ea typeface="Times New Roman"/>
                <a:cs typeface="Times New Roman"/>
                <a:sym typeface="Times New Roman"/>
              </a:rPr>
              <a:t>Data Fetching and Analysis of Dataset:</a:t>
            </a:r>
            <a:endParaRPr sz="1600" b="1" dirty="0">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SzPts val="1200"/>
              <a:buNone/>
            </a:pPr>
            <a:r>
              <a:rPr lang="en-US" sz="1600" dirty="0">
                <a:solidFill>
                  <a:schemeClr val="dk1"/>
                </a:solidFill>
                <a:latin typeface="Times New Roman"/>
                <a:ea typeface="Times New Roman"/>
                <a:cs typeface="Times New Roman"/>
                <a:sym typeface="Times New Roman"/>
              </a:rPr>
              <a:t>Retrieve diverse data from APIs, preprocess it for standardization, and pave the way for robust analysis. This foundational step ensures a comprehensive dataset for subsequent modules.</a:t>
            </a:r>
            <a:r>
              <a:rPr lang="en-US" sz="1600" b="1" dirty="0">
                <a:solidFill>
                  <a:schemeClr val="dk1"/>
                </a:solidFill>
                <a:latin typeface="Times New Roman"/>
                <a:ea typeface="Times New Roman"/>
                <a:cs typeface="Times New Roman"/>
                <a:sym typeface="Times New Roman"/>
              </a:rPr>
              <a:t> </a:t>
            </a:r>
            <a:endParaRPr sz="1600" b="1" dirty="0">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SzPts val="1200"/>
              <a:buNone/>
            </a:pPr>
            <a:r>
              <a:rPr lang="en-US" sz="1600" b="1" dirty="0">
                <a:solidFill>
                  <a:schemeClr val="dk1"/>
                </a:solidFill>
                <a:latin typeface="Times New Roman"/>
                <a:ea typeface="Times New Roman"/>
                <a:cs typeface="Times New Roman"/>
                <a:sym typeface="Times New Roman"/>
              </a:rPr>
              <a:t>Transaction Data Encryption and API Integration:</a:t>
            </a:r>
            <a:endParaRPr sz="1600" b="1" dirty="0">
              <a:solidFill>
                <a:schemeClr val="dk1"/>
              </a:solidFill>
              <a:latin typeface="Times New Roman"/>
              <a:ea typeface="Times New Roman"/>
              <a:cs typeface="Times New Roman"/>
              <a:sym typeface="Times New Roman"/>
            </a:endParaRPr>
          </a:p>
          <a:p>
            <a:pPr marL="0" marR="609600" lvl="0" indent="0" algn="l" rtl="0">
              <a:lnSpc>
                <a:spcPct val="115000"/>
              </a:lnSpc>
              <a:spcBef>
                <a:spcPts val="1500"/>
              </a:spcBef>
              <a:spcAft>
                <a:spcPts val="0"/>
              </a:spcAft>
              <a:buSzPts val="1200"/>
              <a:buNone/>
            </a:pPr>
            <a:r>
              <a:rPr lang="en-US" sz="1600" dirty="0">
                <a:solidFill>
                  <a:schemeClr val="dk1"/>
                </a:solidFill>
                <a:latin typeface="Times New Roman"/>
                <a:ea typeface="Times New Roman"/>
                <a:cs typeface="Times New Roman"/>
                <a:sym typeface="Times New Roman"/>
              </a:rPr>
              <a:t>Ensure the security of transaction data through encryption while seamlessly integrating APIs. This phase focuses on creating a secure and well-integrated environment within the News web app.</a:t>
            </a:r>
            <a:endParaRPr sz="1600" dirty="0">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0"/>
              </a:spcAft>
              <a:buSzPts val="1200"/>
              <a:buNone/>
            </a:pPr>
            <a:r>
              <a:rPr lang="en-US" sz="1600" b="1" dirty="0">
                <a:solidFill>
                  <a:schemeClr val="dk1"/>
                </a:solidFill>
                <a:latin typeface="Times New Roman"/>
                <a:ea typeface="Times New Roman"/>
                <a:cs typeface="Times New Roman"/>
                <a:sym typeface="Times New Roman"/>
              </a:rPr>
              <a:t>Real-Time News Generation:</a:t>
            </a:r>
            <a:endParaRPr sz="1600" b="1" dirty="0">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1500"/>
              </a:spcAft>
              <a:buSzPts val="1200"/>
              <a:buNone/>
            </a:pPr>
            <a:r>
              <a:rPr lang="en-US" sz="1600" dirty="0">
                <a:solidFill>
                  <a:schemeClr val="dk1"/>
                </a:solidFill>
                <a:latin typeface="Times New Roman"/>
                <a:ea typeface="Times New Roman"/>
                <a:cs typeface="Times New Roman"/>
                <a:sym typeface="Times New Roman"/>
              </a:rPr>
              <a:t>Provide dynamic insights into community-driven verification processes through real-time polling    status updates. Simultaneously, dynamically generate and present real-time news updates, prioritizing breaking news and user preferences for a responsive user experience</a:t>
            </a:r>
            <a:endParaRPr sz="1600" b="1" dirty="0">
              <a:solidFill>
                <a:srgbClr val="000000"/>
              </a:solidFill>
              <a:latin typeface="Times New Roman"/>
              <a:ea typeface="Times New Roman"/>
              <a:cs typeface="Times New Roman"/>
              <a:sym typeface="Times New Roman"/>
            </a:endParaRPr>
          </a:p>
        </p:txBody>
      </p:sp>
      <p:sp>
        <p:nvSpPr>
          <p:cNvPr id="257" name="Google Shape;257;p20"/>
          <p:cNvSpPr txBox="1"/>
          <p:nvPr/>
        </p:nvSpPr>
        <p:spPr>
          <a:xfrm>
            <a:off x="2286000" y="1078517"/>
            <a:ext cx="457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8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endParaRPr sz="2400" b="1" i="0" u="none" strike="noStrike" cap="none">
              <a:solidFill>
                <a:srgbClr val="980000"/>
              </a:solidFill>
              <a:latin typeface="Times New Roman"/>
              <a:ea typeface="Times New Roman"/>
              <a:cs typeface="Times New Roman"/>
              <a:sym typeface="Times New Roman"/>
            </a:endParaRPr>
          </a:p>
        </p:txBody>
      </p:sp>
      <p:sp>
        <p:nvSpPr>
          <p:cNvPr id="258" name="Google Shape;258;p20"/>
          <p:cNvSpPr txBox="1"/>
          <p:nvPr/>
        </p:nvSpPr>
        <p:spPr>
          <a:xfrm>
            <a:off x="5757313" y="301495"/>
            <a:ext cx="45720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259" name="Google Shape;259;p20"/>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chemeClr val="dk1"/>
              </a:buClr>
              <a:buSzPts val="1400"/>
              <a:buFont typeface="Arial"/>
              <a:buNone/>
            </a:pP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body" idx="1"/>
          </p:nvPr>
        </p:nvSpPr>
        <p:spPr>
          <a:xfrm>
            <a:off x="246563" y="1742858"/>
            <a:ext cx="8650800" cy="5115000"/>
          </a:xfrm>
          <a:prstGeom prst="rect">
            <a:avLst/>
          </a:prstGeom>
          <a:noFill/>
          <a:ln>
            <a:noFill/>
          </a:ln>
        </p:spPr>
        <p:txBody>
          <a:bodyPr spcFirstLastPara="1" wrap="square" lIns="91425" tIns="91425" rIns="91425" bIns="91425" anchor="t" anchorCtr="0">
            <a:noAutofit/>
          </a:bodyPr>
          <a:lstStyle/>
          <a:p>
            <a:pPr marL="0" marR="609600" lvl="0" indent="0" algn="just" rtl="0">
              <a:lnSpc>
                <a:spcPct val="115000"/>
              </a:lnSpc>
              <a:spcBef>
                <a:spcPts val="1500"/>
              </a:spcBef>
              <a:spcAft>
                <a:spcPts val="0"/>
              </a:spcAft>
              <a:buSzPts val="1200"/>
              <a:buNone/>
            </a:pPr>
            <a:r>
              <a:rPr lang="en-US" sz="1600" b="1">
                <a:solidFill>
                  <a:schemeClr val="dk1"/>
                </a:solidFill>
                <a:latin typeface="Times New Roman"/>
                <a:ea typeface="Times New Roman"/>
                <a:cs typeface="Times New Roman"/>
                <a:sym typeface="Times New Roman"/>
              </a:rPr>
              <a:t>Addition of Feature:</a:t>
            </a:r>
            <a:endParaRPr sz="1600" b="1">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SzPts val="1200"/>
              <a:buNone/>
            </a:pPr>
            <a:r>
              <a:rPr lang="en-US" sz="1600">
                <a:solidFill>
                  <a:schemeClr val="dk1"/>
                </a:solidFill>
                <a:latin typeface="Times New Roman"/>
                <a:ea typeface="Times New Roman"/>
                <a:cs typeface="Times New Roman"/>
                <a:sym typeface="Times New Roman"/>
              </a:rPr>
              <a:t>Continuously evolve the News web app by integrating new features based on user feedback and emerging trends. This ensures that the News web app remains innovative, user-centric, and adaptable to evolving user needs.</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User Interface and Interaction:</a:t>
            </a:r>
            <a:endParaRPr sz="1600" b="1">
              <a:solidFill>
                <a:schemeClr val="dk1"/>
              </a:solidFill>
              <a:latin typeface="Times New Roman"/>
              <a:ea typeface="Times New Roman"/>
              <a:cs typeface="Times New Roman"/>
              <a:sym typeface="Times New Roman"/>
            </a:endParaRPr>
          </a:p>
          <a:p>
            <a:pPr marL="0" marR="609600" lvl="0" indent="0" algn="just" rtl="0">
              <a:lnSpc>
                <a:spcPct val="115000"/>
              </a:lnSpc>
              <a:spcBef>
                <a:spcPts val="15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Implement a user-friendly interface that allows users to seamlessly input news articles, participate in polls, and explore personalized content. The interface serves as an intuitive platform for users to engage with real-time news updates, enhancing their overall experience within the News web app</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200"/>
              <a:buNone/>
            </a:pPr>
            <a:endParaRPr sz="1600" b="1">
              <a:solidFill>
                <a:srgbClr val="000000"/>
              </a:solidFill>
              <a:latin typeface="Times New Roman"/>
              <a:ea typeface="Times New Roman"/>
              <a:cs typeface="Times New Roman"/>
              <a:sym typeface="Times New Roman"/>
            </a:endParaRPr>
          </a:p>
        </p:txBody>
      </p:sp>
      <p:sp>
        <p:nvSpPr>
          <p:cNvPr id="265" name="Google Shape;265;p21"/>
          <p:cNvSpPr txBox="1"/>
          <p:nvPr/>
        </p:nvSpPr>
        <p:spPr>
          <a:xfrm>
            <a:off x="2286000" y="1078517"/>
            <a:ext cx="457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980000"/>
              </a:buClr>
              <a:buSzPts val="2000"/>
              <a:buFont typeface="Arial"/>
              <a:buNone/>
            </a:pPr>
            <a:r>
              <a:rPr lang="en-US" sz="2400" b="1" i="0" u="none" strike="noStrike" cap="none">
                <a:solidFill>
                  <a:srgbClr val="0070C0"/>
                </a:solidFill>
                <a:latin typeface="Times New Roman"/>
                <a:ea typeface="Times New Roman"/>
                <a:cs typeface="Times New Roman"/>
                <a:sym typeface="Times New Roman"/>
              </a:rPr>
              <a:t>PROTOTYPE DEVELOPMENT</a:t>
            </a:r>
            <a:r>
              <a:rPr lang="en-US" sz="2400" b="1">
                <a:solidFill>
                  <a:srgbClr val="0070C0"/>
                </a:solidFill>
                <a:latin typeface="Times New Roman"/>
                <a:ea typeface="Times New Roman"/>
                <a:cs typeface="Times New Roman"/>
                <a:sym typeface="Times New Roman"/>
              </a:rPr>
              <a:t> </a:t>
            </a:r>
            <a:endParaRPr sz="2400" b="1" i="0" u="none" strike="noStrike" cap="none">
              <a:solidFill>
                <a:srgbClr val="980000"/>
              </a:solidFill>
              <a:latin typeface="Times New Roman"/>
              <a:ea typeface="Times New Roman"/>
              <a:cs typeface="Times New Roman"/>
              <a:sym typeface="Times New Roman"/>
            </a:endParaRPr>
          </a:p>
        </p:txBody>
      </p:sp>
      <p:sp>
        <p:nvSpPr>
          <p:cNvPr id="266" name="Google Shape;266;p21"/>
          <p:cNvSpPr txBox="1"/>
          <p:nvPr/>
        </p:nvSpPr>
        <p:spPr>
          <a:xfrm>
            <a:off x="5757313" y="301495"/>
            <a:ext cx="45720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267" name="Google Shape;267;p21"/>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INNOVATIVE DESIGN PROJECT</a:t>
            </a:r>
            <a:endParaRPr b="1" dirty="0">
              <a:solidFill>
                <a:schemeClr val="dk1"/>
              </a:solidFill>
            </a:endParaRPr>
          </a:p>
          <a:p>
            <a:pPr marL="0" marR="0" lvl="0" indent="0" algn="l" rtl="0">
              <a:lnSpc>
                <a:spcPct val="100000"/>
              </a:lnSpc>
              <a:spcBef>
                <a:spcPts val="0"/>
              </a:spcBef>
              <a:spcAft>
                <a:spcPts val="0"/>
              </a:spcAft>
              <a:buClr>
                <a:schemeClr val="dk1"/>
              </a:buClr>
              <a:buSzPts val="1400"/>
              <a:buFont typeface="Arial"/>
              <a:buNone/>
            </a:pPr>
            <a:endParaRPr b="1"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87" name="Google Shape;87;p2"/>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INNOVATIVE DESIGN PROJECT</a:t>
            </a:r>
            <a:endParaRPr b="1"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dirty="0">
              <a:solidFill>
                <a:schemeClr val="dk1"/>
              </a:solidFill>
            </a:endParaRPr>
          </a:p>
        </p:txBody>
      </p:sp>
      <p:sp>
        <p:nvSpPr>
          <p:cNvPr id="88" name="Google Shape;88;p2"/>
          <p:cNvSpPr txBox="1">
            <a:spLocks noGrp="1"/>
          </p:cNvSpPr>
          <p:nvPr>
            <p:ph type="body" idx="1"/>
          </p:nvPr>
        </p:nvSpPr>
        <p:spPr>
          <a:xfrm>
            <a:off x="589725" y="1434400"/>
            <a:ext cx="7873500" cy="4732200"/>
          </a:xfrm>
          <a:prstGeom prst="rect">
            <a:avLst/>
          </a:prstGeom>
          <a:noFill/>
          <a:ln>
            <a:noFill/>
          </a:ln>
        </p:spPr>
        <p:txBody>
          <a:bodyPr spcFirstLastPara="1" wrap="square" lIns="91425" tIns="91425" rIns="91425" bIns="91425" anchor="t" anchorCtr="0">
            <a:noAutofit/>
          </a:bodyPr>
          <a:lstStyle/>
          <a:p>
            <a:pPr marL="457200" marR="5080" lvl="0" indent="-330200" algn="just" rtl="0">
              <a:lnSpc>
                <a:spcPct val="114999"/>
              </a:lnSpc>
              <a:spcBef>
                <a:spcPts val="100"/>
              </a:spcBef>
              <a:spcAft>
                <a:spcPts val="0"/>
              </a:spcAft>
              <a:buClr>
                <a:schemeClr val="dk1"/>
              </a:buClr>
              <a:buSzPts val="1600"/>
              <a:buFont typeface="Times New Roman"/>
              <a:buChar char="●"/>
            </a:pPr>
            <a:r>
              <a:rPr lang="en-US" sz="1600" dirty="0">
                <a:solidFill>
                  <a:schemeClr val="dk1"/>
                </a:solidFill>
                <a:latin typeface="Times New Roman"/>
                <a:ea typeface="Times New Roman"/>
                <a:cs typeface="Times New Roman"/>
                <a:sym typeface="Times New Roman"/>
              </a:rPr>
              <a:t>In the digital age, people often face the challenge of discerning between genuine and manipulated information, especially within the realm of social networks. The project directly tackles this problem by providing a robust solution for fake news detection and manipulation identification. Users can now navigate the social networking platform with increased confidence, knowing that a community-driven approach, facilitated by a polling mechanism and advanced detection algorithms, actively works to maintain the accuracy and reliability of shared information.</a:t>
            </a:r>
            <a:endParaRPr dirty="0"/>
          </a:p>
          <a:p>
            <a:pPr marL="457200" marR="5080" lvl="0" indent="-330200" algn="just" rtl="0">
              <a:lnSpc>
                <a:spcPct val="114999"/>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One prevalent issue in online spaces is the spread of misinformation, often causing confusion and eroding trust. This project offers a unique approach by turning users into active contributors to the verification process. The inclusion of a polling mechanism transforms manipulation. This not only addresses the problem of individual vulnerability to misinformation but also fosters a sense of shared responsibility, promoting a more resilient and trustworthy social network.</a:t>
            </a:r>
            <a:endParaRPr sz="1600" dirty="0">
              <a:solidFill>
                <a:srgbClr val="000000"/>
              </a:solidFill>
              <a:latin typeface="Times New Roman"/>
              <a:ea typeface="Times New Roman"/>
              <a:cs typeface="Times New Roman"/>
              <a:sym typeface="Times New Roman"/>
            </a:endParaRPr>
          </a:p>
          <a:p>
            <a:pPr marL="457200" marR="5080" lvl="0" indent="-330200" algn="just" rtl="0">
              <a:lnSpc>
                <a:spcPct val="114999"/>
              </a:lnSpc>
              <a:spcBef>
                <a:spcPts val="100"/>
              </a:spcBef>
              <a:spcAft>
                <a:spcPts val="0"/>
              </a:spcAft>
              <a:buClr>
                <a:srgbClr val="000000"/>
              </a:buClr>
              <a:buSzPts val="1600"/>
              <a:buFont typeface="Times New Roman"/>
              <a:buChar char="●"/>
            </a:pPr>
            <a:r>
              <a:rPr lang="en-US" sz="1600" dirty="0">
                <a:solidFill>
                  <a:schemeClr val="dk1"/>
                </a:solidFill>
                <a:latin typeface="Times New Roman"/>
                <a:ea typeface="Times New Roman"/>
                <a:cs typeface="Times New Roman"/>
                <a:sym typeface="Times New Roman"/>
              </a:rPr>
              <a:t>In the online environment, disengagement with news is a common challenge. The React JS-powered user interface not only simplifies information verification but also boosts user involvement. By creating a more intuitive and interactive platform, the project transforms verification from a solo task to a collaborative. </a:t>
            </a:r>
            <a:endParaRPr sz="1600" dirty="0">
              <a:solidFill>
                <a:srgbClr val="000000"/>
              </a:solidFill>
              <a:latin typeface="Times New Roman"/>
              <a:ea typeface="Times New Roman"/>
              <a:cs typeface="Times New Roman"/>
              <a:sym typeface="Times New Roman"/>
            </a:endParaRPr>
          </a:p>
          <a:p>
            <a:pPr marL="0" marR="5080" lvl="0" indent="0" algn="just" rtl="0">
              <a:lnSpc>
                <a:spcPct val="114999"/>
              </a:lnSpc>
              <a:spcBef>
                <a:spcPts val="100"/>
              </a:spcBef>
              <a:spcAft>
                <a:spcPts val="0"/>
              </a:spcAft>
              <a:buSzPts val="1800"/>
              <a:buNone/>
            </a:pPr>
            <a:endParaRPr sz="16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700"/>
              <a:buNone/>
            </a:pPr>
            <a:endParaRPr sz="1600" b="1"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None/>
            </a:pPr>
            <a:endParaRPr sz="1600" dirty="0">
              <a:solidFill>
                <a:schemeClr val="dk1"/>
              </a:solidFill>
            </a:endParaRPr>
          </a:p>
          <a:p>
            <a:pPr marL="457200" lvl="0" indent="-342900" algn="l" rtl="0">
              <a:lnSpc>
                <a:spcPct val="115000"/>
              </a:lnSpc>
              <a:spcBef>
                <a:spcPts val="0"/>
              </a:spcBef>
              <a:spcAft>
                <a:spcPts val="0"/>
              </a:spcAft>
              <a:buSzPts val="1800"/>
              <a:buNone/>
            </a:pPr>
            <a:endParaRPr sz="2000" dirty="0">
              <a:solidFill>
                <a:schemeClr val="dk1"/>
              </a:solidFill>
              <a:latin typeface="Times New Roman"/>
              <a:ea typeface="Times New Roman"/>
              <a:cs typeface="Times New Roman"/>
              <a:sym typeface="Times New Roman"/>
            </a:endParaRPr>
          </a:p>
        </p:txBody>
      </p:sp>
      <p:sp>
        <p:nvSpPr>
          <p:cNvPr id="89" name="Google Shape;89;p2"/>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90" name="Google Shape;90;p2"/>
          <p:cNvSpPr txBox="1"/>
          <p:nvPr/>
        </p:nvSpPr>
        <p:spPr>
          <a:xfrm>
            <a:off x="381519" y="982080"/>
            <a:ext cx="8289900" cy="53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1" i="0" u="none" strike="noStrike" cap="none">
                <a:solidFill>
                  <a:srgbClr val="0070C0"/>
                </a:solidFill>
                <a:latin typeface="Times New Roman"/>
                <a:ea typeface="Times New Roman"/>
                <a:cs typeface="Times New Roman"/>
                <a:sym typeface="Times New Roman"/>
              </a:rPr>
              <a:t>PROBLEM STATEMENT</a:t>
            </a:r>
            <a:endParaRPr sz="24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18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ctrTitle"/>
          </p:nvPr>
        </p:nvSpPr>
        <p:spPr>
          <a:xfrm>
            <a:off x="239725" y="992650"/>
            <a:ext cx="8333100" cy="58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2400" b="1" dirty="0">
                <a:solidFill>
                  <a:srgbClr val="0070C0"/>
                </a:solidFill>
                <a:latin typeface="Times New Roman"/>
                <a:ea typeface="Times New Roman"/>
                <a:cs typeface="Times New Roman"/>
                <a:sym typeface="Times New Roman"/>
              </a:rPr>
              <a:t>FUTURE ENHANCEMENT</a:t>
            </a:r>
            <a:endParaRPr sz="2400" b="1" dirty="0">
              <a:solidFill>
                <a:srgbClr val="0070C0"/>
              </a:solidFill>
              <a:latin typeface="Times New Roman"/>
              <a:ea typeface="Times New Roman"/>
              <a:cs typeface="Times New Roman"/>
              <a:sym typeface="Times New Roman"/>
            </a:endParaRPr>
          </a:p>
        </p:txBody>
      </p:sp>
      <p:sp>
        <p:nvSpPr>
          <p:cNvPr id="273" name="Google Shape;273;p22"/>
          <p:cNvSpPr txBox="1">
            <a:spLocks noGrp="1"/>
          </p:cNvSpPr>
          <p:nvPr>
            <p:ph type="subTitle" idx="1"/>
          </p:nvPr>
        </p:nvSpPr>
        <p:spPr>
          <a:xfrm>
            <a:off x="239725" y="1582150"/>
            <a:ext cx="8485200" cy="3689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500"/>
              </a:spcBef>
              <a:spcAft>
                <a:spcPts val="1500"/>
              </a:spcAft>
              <a:buClr>
                <a:schemeClr val="dk1"/>
              </a:buClr>
              <a:buSzPts val="1100"/>
              <a:buFont typeface="Arial"/>
              <a:buNone/>
            </a:pPr>
            <a:r>
              <a:rPr lang="en-US" sz="1600" dirty="0">
                <a:solidFill>
                  <a:schemeClr val="dk1"/>
                </a:solidFill>
                <a:latin typeface="Times New Roman"/>
                <a:ea typeface="Times New Roman"/>
                <a:cs typeface="Times New Roman"/>
                <a:sym typeface="Times New Roman"/>
              </a:rPr>
              <a:t>Looking forward, our project envisions comprehensive enhancements that extend beyond the detection of fake news to include a sophisticated focus on fake image detection and deep face recognition. By integrating advanced image analysis techniques, the system aims to identify manipulated and morphed images, adding a crucial layer to its capabilities. In the realm of deep fake detection, future iterations will explore cutting-edge algorithms and deep learning models to enhance the system's ability to discern artificially generated content. This evolution is crucial in the face of emerging challenges associated with deep fake technologies, ensuring that our project stays ahead in its commitment to information accuracy and integrity. These enhancements will not only fortify the platform against manipulated textual content but also offer a robust defense against the manipulation of visual elements. By incorporating state-of-the-art image and deep fake detection technologies, our project strives to provide users with a comprehensive solution, fostering a digital space where both textual and visual information can be verified and trusted.</a:t>
            </a:r>
            <a:endParaRPr sz="2600" dirty="0"/>
          </a:p>
        </p:txBody>
      </p:sp>
      <p:sp>
        <p:nvSpPr>
          <p:cNvPr id="274" name="Google Shape;274;p22"/>
          <p:cNvSpPr txBox="1"/>
          <p:nvPr/>
        </p:nvSpPr>
        <p:spPr>
          <a:xfrm>
            <a:off x="2198100" y="596350"/>
            <a:ext cx="6446700" cy="39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sz="1800">
              <a:solidFill>
                <a:schemeClr val="dk2"/>
              </a:solidFill>
            </a:endParaRPr>
          </a:p>
        </p:txBody>
      </p:sp>
      <p:sp>
        <p:nvSpPr>
          <p:cNvPr id="3" name="TextBox 2">
            <a:extLst>
              <a:ext uri="{FF2B5EF4-FFF2-40B4-BE49-F238E27FC236}">
                <a16:creationId xmlns:a16="http://schemas.microsoft.com/office/drawing/2014/main" id="{30AFB7DA-C1E9-A324-A099-3874BF24509B}"/>
              </a:ext>
            </a:extLst>
          </p:cNvPr>
          <p:cNvSpPr txBox="1"/>
          <p:nvPr/>
        </p:nvSpPr>
        <p:spPr>
          <a:xfrm>
            <a:off x="5750560" y="315620"/>
            <a:ext cx="4572000" cy="307777"/>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2000"/>
              <a:buFont typeface="Arial"/>
              <a:buNone/>
            </a:pPr>
            <a:r>
              <a:rPr lang="en-US" sz="1400" b="1" i="0" u="none" strike="noStrike" cap="none" dirty="0">
                <a:solidFill>
                  <a:schemeClr val="lt1"/>
                </a:solidFill>
                <a:latin typeface="Arial"/>
                <a:ea typeface="Arial"/>
                <a:cs typeface="Arial"/>
                <a:sym typeface="Arial"/>
              </a:rPr>
              <a:t>20ITPJ601</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3"/>
          <p:cNvSpPr txBox="1">
            <a:spLocks noGrp="1"/>
          </p:cNvSpPr>
          <p:nvPr>
            <p:ph type="ctrTitle"/>
          </p:nvPr>
        </p:nvSpPr>
        <p:spPr>
          <a:xfrm>
            <a:off x="868200" y="840848"/>
            <a:ext cx="7581300" cy="73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2400" b="1" dirty="0">
                <a:solidFill>
                  <a:srgbClr val="0070C0"/>
                </a:solidFill>
                <a:latin typeface="Times New Roman"/>
                <a:ea typeface="Times New Roman"/>
                <a:cs typeface="Times New Roman"/>
                <a:sym typeface="Times New Roman"/>
              </a:rPr>
              <a:t>CONCLUSION</a:t>
            </a:r>
            <a:endParaRPr sz="2400" b="1" dirty="0">
              <a:solidFill>
                <a:srgbClr val="0070C0"/>
              </a:solidFill>
              <a:latin typeface="Times New Roman"/>
              <a:ea typeface="Times New Roman"/>
              <a:cs typeface="Times New Roman"/>
              <a:sym typeface="Times New Roman"/>
            </a:endParaRPr>
          </a:p>
        </p:txBody>
      </p:sp>
      <p:sp>
        <p:nvSpPr>
          <p:cNvPr id="280" name="Google Shape;280;p23"/>
          <p:cNvSpPr txBox="1">
            <a:spLocks noGrp="1"/>
          </p:cNvSpPr>
          <p:nvPr>
            <p:ph type="subTitle" idx="1"/>
          </p:nvPr>
        </p:nvSpPr>
        <p:spPr>
          <a:xfrm>
            <a:off x="137550" y="1549350"/>
            <a:ext cx="8868900" cy="3759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US" sz="1600" dirty="0">
                <a:solidFill>
                  <a:schemeClr val="dk1"/>
                </a:solidFill>
                <a:latin typeface="Times New Roman"/>
                <a:ea typeface="Times New Roman"/>
                <a:cs typeface="Times New Roman"/>
                <a:sym typeface="Times New Roman"/>
              </a:rPr>
              <a:t>At its core, our initiative stands as a front-runner in addressing the intricate challenges prevalent in our digital society, particularly focusing on detecting manipulated content. In a global landscape grappling with the pervasive spread of misinformation, digital disparities, and mounting privacy concerns, the profound significance of our commitment to a robust solution cannot be overstated. Leveraging advanced machine learning algorithms, sentiment analysis, and rigorous data processing, our system meticulously distinguishes between authentic and manipulated information. The overarching goal is to empower the public against the detrimental impact of fake news, playing a pivotal role in restoring trust within the digital information sphere. Beyond being merely a technological endeavor, our project embodies an unwavering dedication to transparency, inclusivity, and the revitalization of trust in the digital realm. By providing a dependable platform that empowers users to authenticate information, we anticipate a societal transformation toward a discerning, well-informed, and interconnected community. Navigating the intricate dynamics of the digital age, our project serves as a guiding force, envisioning a future where information is not only a source of empowerment but a beacon for truth, fostering a society where individuals confidently engage in a shared, well-informed discourse for collective advancement</a:t>
            </a:r>
            <a:endParaRPr sz="2600" dirty="0"/>
          </a:p>
        </p:txBody>
      </p:sp>
      <p:sp>
        <p:nvSpPr>
          <p:cNvPr id="281" name="Google Shape;281;p23"/>
          <p:cNvSpPr txBox="1"/>
          <p:nvPr/>
        </p:nvSpPr>
        <p:spPr>
          <a:xfrm>
            <a:off x="5442220" y="296022"/>
            <a:ext cx="5325900" cy="34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400" b="1" i="0" u="none" strike="noStrike" cap="none">
                <a:solidFill>
                  <a:schemeClr val="lt1"/>
                </a:solidFill>
                <a:latin typeface="Arial"/>
                <a:ea typeface="Arial"/>
                <a:cs typeface="Arial"/>
                <a:sym typeface="Arial"/>
              </a:rPr>
              <a:t>20ITPJ601</a:t>
            </a:r>
            <a:endParaRPr lang="en-US" sz="1400" b="0" i="0" u="none" strike="noStrike" cap="none" dirty="0">
              <a:solidFill>
                <a:srgbClr val="000000"/>
              </a:solidFill>
              <a:latin typeface="Arial"/>
              <a:ea typeface="Arial"/>
              <a:cs typeface="Arial"/>
              <a:sym typeface="Arial"/>
            </a:endParaRPr>
          </a:p>
        </p:txBody>
      </p:sp>
      <p:sp>
        <p:nvSpPr>
          <p:cNvPr id="3" name="Google Shape;267;p21">
            <a:extLst>
              <a:ext uri="{FF2B5EF4-FFF2-40B4-BE49-F238E27FC236}">
                <a16:creationId xmlns:a16="http://schemas.microsoft.com/office/drawing/2014/main" id="{284DB8E9-D3EE-27CC-2D64-FE784DD890A7}"/>
              </a:ext>
            </a:extLst>
          </p:cNvPr>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INNOVATIVE DESIGN PROJECT</a:t>
            </a:r>
            <a:endParaRPr b="1" dirty="0">
              <a:solidFill>
                <a:schemeClr val="dk1"/>
              </a:solidFill>
            </a:endParaRPr>
          </a:p>
          <a:p>
            <a:pPr marL="0" marR="0" lvl="0" indent="0" algn="l" rtl="0">
              <a:lnSpc>
                <a:spcPct val="100000"/>
              </a:lnSpc>
              <a:spcBef>
                <a:spcPts val="0"/>
              </a:spcBef>
              <a:spcAft>
                <a:spcPts val="0"/>
              </a:spcAft>
              <a:buClr>
                <a:schemeClr val="dk1"/>
              </a:buClr>
              <a:buSzPts val="1400"/>
              <a:buFont typeface="Arial"/>
              <a:buNone/>
            </a:pPr>
            <a:endParaRPr b="1"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Google Shape;95;p3"/>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INNOVATIVE DESIGN PROJECT</a:t>
            </a:r>
            <a:endParaRPr b="1" dirty="0">
              <a:solidFill>
                <a:schemeClr val="dk1"/>
              </a:solidFill>
            </a:endParaRPr>
          </a:p>
        </p:txBody>
      </p:sp>
      <p:sp>
        <p:nvSpPr>
          <p:cNvPr id="96" name="Google Shape;96;p3"/>
          <p:cNvSpPr txBox="1">
            <a:spLocks noGrp="1"/>
          </p:cNvSpPr>
          <p:nvPr>
            <p:ph type="body" idx="1"/>
          </p:nvPr>
        </p:nvSpPr>
        <p:spPr>
          <a:xfrm>
            <a:off x="482439" y="1495085"/>
            <a:ext cx="8383800" cy="4326595"/>
          </a:xfrm>
          <a:prstGeom prst="rect">
            <a:avLst/>
          </a:prstGeom>
          <a:noFill/>
          <a:ln>
            <a:noFill/>
          </a:ln>
        </p:spPr>
        <p:txBody>
          <a:bodyPr spcFirstLastPara="1" wrap="square" lIns="91425" tIns="91425" rIns="91425" bIns="91425" anchor="t" anchorCtr="0">
            <a:noAutofit/>
          </a:bodyPr>
          <a:lstStyle/>
          <a:p>
            <a:pPr marL="0" marR="5080" lvl="0" indent="0" algn="just" rtl="0">
              <a:lnSpc>
                <a:spcPct val="100000"/>
              </a:lnSpc>
              <a:spcBef>
                <a:spcPts val="100"/>
              </a:spcBef>
              <a:spcAft>
                <a:spcPts val="0"/>
              </a:spcAft>
              <a:buSzPts val="1800"/>
              <a:buNone/>
            </a:pPr>
            <a:r>
              <a:rPr lang="en-US" sz="1600" dirty="0">
                <a:solidFill>
                  <a:schemeClr val="dk1"/>
                </a:solidFill>
                <a:latin typeface="Times New Roman"/>
                <a:ea typeface="Times New Roman"/>
                <a:cs typeface="Times New Roman"/>
                <a:sym typeface="Times New Roman"/>
              </a:rPr>
              <a:t>The contemporary digital landscape faces the formidable challenge of combating fake news, misinformation, and manipulation. This project proposes a robust solution by developing an advanced system that combines sentiment analysis, machine learning, and manipulation detection algorithms to assess the authenticity and potential bias in news articles. The project employs a systematic approach, starting with collecting reliable data from reputable sources, followed by meticulous preprocessing to enhance the system's accuracy. The inclusion of an AI-based News app extends the project's capabilities to not only classify news as genuine or fake but also to identify potential manipulation techniques. The app provides users with a user-friendly interface for real-time analysis, delivering trustworthy information and promoting transparency. Model training incorporates labeled data to teach algorithms to discern patterns indicative of fake news and manipulation, ensuring a comprehensive understanding of the complexities involved. Thorough evaluation measures, including accuracy, precision, recall, and F1-score, validate the system's reliability and effectiveness. This holistic approach empowers users to make informed decisions by offering a trustworthy news source, free from manipulation and bias, thereby contributing to the integrity of information in the digital era. </a:t>
            </a:r>
            <a:endParaRPr sz="160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800"/>
              <a:buNone/>
            </a:pPr>
            <a:endParaRPr sz="160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800"/>
              <a:buNone/>
            </a:pPr>
            <a:r>
              <a:rPr lang="en-US" b="1" dirty="0">
                <a:solidFill>
                  <a:schemeClr val="dk1"/>
                </a:solidFill>
                <a:latin typeface="Times New Roman"/>
                <a:ea typeface="Times New Roman"/>
                <a:cs typeface="Times New Roman"/>
                <a:sym typeface="Times New Roman"/>
              </a:rPr>
              <a:t>KEYWORDS : </a:t>
            </a:r>
            <a:r>
              <a:rPr lang="en-US" sz="1600" dirty="0">
                <a:solidFill>
                  <a:schemeClr val="dk1"/>
                </a:solidFill>
                <a:latin typeface="Times New Roman"/>
                <a:ea typeface="Times New Roman"/>
                <a:cs typeface="Times New Roman"/>
                <a:sym typeface="Times New Roman"/>
              </a:rPr>
              <a:t>ML,API,AI,PNA,CANARY(</a:t>
            </a:r>
            <a:r>
              <a:rPr lang="en-US" sz="1400" dirty="0">
                <a:solidFill>
                  <a:schemeClr val="dk1"/>
                </a:solidFill>
                <a:latin typeface="Times New Roman"/>
                <a:ea typeface="Times New Roman"/>
                <a:cs typeface="Times New Roman"/>
                <a:sym typeface="Times New Roman"/>
              </a:rPr>
              <a:t>Content Authenticity Noted with AI for Reliable News)</a:t>
            </a:r>
            <a:r>
              <a:rPr lang="en-US" sz="1600" dirty="0">
                <a:solidFill>
                  <a:schemeClr val="dk1"/>
                </a:solidFill>
                <a:latin typeface="Times New Roman"/>
                <a:ea typeface="Times New Roman"/>
                <a:cs typeface="Times New Roman"/>
                <a:sym typeface="Times New Roman"/>
              </a:rPr>
              <a:t>,JSON,PAC.</a:t>
            </a:r>
            <a:endParaRPr sz="16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None/>
            </a:pPr>
            <a:endParaRPr sz="1600" dirty="0">
              <a:solidFill>
                <a:schemeClr val="dk1"/>
              </a:solidFill>
              <a:latin typeface="Times New Roman"/>
              <a:ea typeface="Times New Roman"/>
              <a:cs typeface="Times New Roman"/>
              <a:sym typeface="Times New Roman"/>
            </a:endParaRPr>
          </a:p>
        </p:txBody>
      </p:sp>
      <p:sp>
        <p:nvSpPr>
          <p:cNvPr id="97" name="Google Shape;97;p3"/>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98" name="Google Shape;98;p3"/>
          <p:cNvSpPr txBox="1"/>
          <p:nvPr/>
        </p:nvSpPr>
        <p:spPr>
          <a:xfrm>
            <a:off x="623394" y="1113093"/>
            <a:ext cx="8289900" cy="53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1" i="0" u="none" strike="noStrike" cap="none" dirty="0">
                <a:solidFill>
                  <a:srgbClr val="0070C0"/>
                </a:solidFill>
                <a:latin typeface="Times New Roman"/>
                <a:ea typeface="Times New Roman"/>
                <a:cs typeface="Times New Roman"/>
                <a:sym typeface="Times New Roman"/>
              </a:rPr>
              <a:t>ABSTRACT</a:t>
            </a:r>
            <a:endParaRPr sz="24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980000"/>
              </a:buClr>
              <a:buSzPts val="2000"/>
              <a:buFont typeface="Arial"/>
              <a:buNone/>
            </a:pPr>
            <a:endParaRPr sz="2000" b="1" i="0" u="none" strike="noStrike" cap="none" dirty="0">
              <a:solidFill>
                <a:srgbClr val="98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70C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INNOVATIVE DESIGN PROJECT</a:t>
            </a:r>
            <a:endParaRPr b="1"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dirty="0">
              <a:solidFill>
                <a:schemeClr val="dk1"/>
              </a:solidFill>
            </a:endParaRPr>
          </a:p>
        </p:txBody>
      </p:sp>
      <p:sp>
        <p:nvSpPr>
          <p:cNvPr id="104" name="Google Shape;104;p4"/>
          <p:cNvSpPr txBox="1">
            <a:spLocks noGrp="1"/>
          </p:cNvSpPr>
          <p:nvPr>
            <p:ph type="body" idx="1"/>
          </p:nvPr>
        </p:nvSpPr>
        <p:spPr>
          <a:xfrm>
            <a:off x="309489" y="1645920"/>
            <a:ext cx="8468751" cy="4459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700"/>
              <a:buNone/>
            </a:pPr>
            <a:r>
              <a:rPr lang="en-US" sz="1600" b="1">
                <a:solidFill>
                  <a:schemeClr val="dk1"/>
                </a:solidFill>
                <a:latin typeface="Times New Roman"/>
                <a:ea typeface="Times New Roman"/>
                <a:cs typeface="Times New Roman"/>
                <a:sym typeface="Times New Roman"/>
              </a:rPr>
              <a:t> </a:t>
            </a:r>
            <a:endParaRPr/>
          </a:p>
          <a:p>
            <a:pPr marL="0" lvl="0" indent="0" algn="l" rtl="0">
              <a:lnSpc>
                <a:spcPct val="100000"/>
              </a:lnSpc>
              <a:spcBef>
                <a:spcPts val="0"/>
              </a:spcBef>
              <a:spcAft>
                <a:spcPts val="0"/>
              </a:spcAft>
              <a:buClr>
                <a:schemeClr val="dk1"/>
              </a:buClr>
              <a:buSzPts val="1700"/>
              <a:buNone/>
            </a:pPr>
            <a:endParaRPr sz="1600" b="1">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None/>
            </a:pPr>
            <a:endParaRPr sz="1600">
              <a:solidFill>
                <a:schemeClr val="dk1"/>
              </a:solidFill>
            </a:endParaRPr>
          </a:p>
          <a:p>
            <a:pPr marL="457200" lvl="0" indent="-342900" algn="l" rtl="0">
              <a:lnSpc>
                <a:spcPct val="115000"/>
              </a:lnSpc>
              <a:spcBef>
                <a:spcPts val="0"/>
              </a:spcBef>
              <a:spcAft>
                <a:spcPts val="0"/>
              </a:spcAft>
              <a:buSzPts val="1800"/>
              <a:buNone/>
            </a:pPr>
            <a:endParaRPr sz="2000">
              <a:solidFill>
                <a:schemeClr val="dk1"/>
              </a:solidFill>
              <a:latin typeface="Times New Roman"/>
              <a:ea typeface="Times New Roman"/>
              <a:cs typeface="Times New Roman"/>
              <a:sym typeface="Times New Roman"/>
            </a:endParaRPr>
          </a:p>
        </p:txBody>
      </p:sp>
      <p:sp>
        <p:nvSpPr>
          <p:cNvPr id="105" name="Google Shape;105;p4"/>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06" name="Google Shape;106;p4"/>
          <p:cNvSpPr txBox="1"/>
          <p:nvPr/>
        </p:nvSpPr>
        <p:spPr>
          <a:xfrm>
            <a:off x="567750" y="1072627"/>
            <a:ext cx="8289900" cy="49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1" i="0" u="none" strike="noStrike" cap="none">
                <a:solidFill>
                  <a:srgbClr val="0070C0"/>
                </a:solidFill>
                <a:latin typeface="Times New Roman"/>
                <a:ea typeface="Times New Roman"/>
                <a:cs typeface="Times New Roman"/>
                <a:sym typeface="Times New Roman"/>
              </a:rPr>
              <a:t>SYSTEM ARCHITECTURE</a:t>
            </a:r>
            <a:endParaRPr sz="24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70C0"/>
              </a:solidFill>
              <a:latin typeface="Arial"/>
              <a:ea typeface="Arial"/>
              <a:cs typeface="Arial"/>
              <a:sym typeface="Arial"/>
            </a:endParaRPr>
          </a:p>
        </p:txBody>
      </p:sp>
      <p:sp>
        <p:nvSpPr>
          <p:cNvPr id="107" name="Google Shape;107;p4"/>
          <p:cNvSpPr/>
          <p:nvPr/>
        </p:nvSpPr>
        <p:spPr>
          <a:xfrm>
            <a:off x="590842" y="1848699"/>
            <a:ext cx="8243700" cy="446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     </a:t>
            </a:r>
            <a:endParaRPr sz="1600" b="1" i="0" u="none" strike="noStrike" cap="none">
              <a:solidFill>
                <a:schemeClr val="dk1"/>
              </a:solidFill>
              <a:latin typeface="Arial"/>
              <a:ea typeface="Arial"/>
              <a:cs typeface="Arial"/>
              <a:sym typeface="Arial"/>
            </a:endParaRPr>
          </a:p>
        </p:txBody>
      </p:sp>
      <p:pic>
        <p:nvPicPr>
          <p:cNvPr id="108" name="Google Shape;108;p4"/>
          <p:cNvPicPr preferRelativeResize="0"/>
          <p:nvPr/>
        </p:nvPicPr>
        <p:blipFill rotWithShape="1">
          <a:blip r:embed="rId4">
            <a:alphaModFix/>
          </a:blip>
          <a:srcRect/>
          <a:stretch/>
        </p:blipFill>
        <p:spPr>
          <a:xfrm>
            <a:off x="664176" y="1570327"/>
            <a:ext cx="7759376" cy="439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5"/>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114" name="Google Shape;114;p5"/>
          <p:cNvSpPr txBox="1">
            <a:spLocks noGrp="1"/>
          </p:cNvSpPr>
          <p:nvPr>
            <p:ph type="body" idx="1"/>
          </p:nvPr>
        </p:nvSpPr>
        <p:spPr>
          <a:xfrm>
            <a:off x="309489" y="1645920"/>
            <a:ext cx="8468700" cy="446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700"/>
              <a:buNone/>
            </a:pPr>
            <a:r>
              <a:rPr lang="en-US" sz="1600" b="1">
                <a:solidFill>
                  <a:schemeClr val="dk1"/>
                </a:solidFill>
                <a:latin typeface="Times New Roman"/>
                <a:ea typeface="Times New Roman"/>
                <a:cs typeface="Times New Roman"/>
                <a:sym typeface="Times New Roman"/>
              </a:rPr>
              <a:t> </a:t>
            </a:r>
            <a:endParaRPr/>
          </a:p>
          <a:p>
            <a:pPr marL="0" lvl="0" indent="0" algn="l" rtl="0">
              <a:lnSpc>
                <a:spcPct val="100000"/>
              </a:lnSpc>
              <a:spcBef>
                <a:spcPts val="0"/>
              </a:spcBef>
              <a:spcAft>
                <a:spcPts val="0"/>
              </a:spcAft>
              <a:buClr>
                <a:schemeClr val="dk1"/>
              </a:buClr>
              <a:buSzPts val="1700"/>
              <a:buNone/>
            </a:pPr>
            <a:endParaRPr sz="1600" b="1">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None/>
            </a:pPr>
            <a:endParaRPr sz="1600">
              <a:solidFill>
                <a:schemeClr val="dk1"/>
              </a:solidFill>
            </a:endParaRPr>
          </a:p>
          <a:p>
            <a:pPr marL="457200" lvl="0" indent="-342900" algn="l" rtl="0">
              <a:lnSpc>
                <a:spcPct val="115000"/>
              </a:lnSpc>
              <a:spcBef>
                <a:spcPts val="0"/>
              </a:spcBef>
              <a:spcAft>
                <a:spcPts val="0"/>
              </a:spcAft>
              <a:buSzPts val="1800"/>
              <a:buNone/>
            </a:pPr>
            <a:endParaRPr sz="2000">
              <a:solidFill>
                <a:schemeClr val="dk1"/>
              </a:solidFill>
              <a:latin typeface="Times New Roman"/>
              <a:ea typeface="Times New Roman"/>
              <a:cs typeface="Times New Roman"/>
              <a:sym typeface="Times New Roman"/>
            </a:endParaRPr>
          </a:p>
        </p:txBody>
      </p:sp>
      <p:sp>
        <p:nvSpPr>
          <p:cNvPr id="115" name="Google Shape;115;p5"/>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16" name="Google Shape;116;p5"/>
          <p:cNvSpPr/>
          <p:nvPr/>
        </p:nvSpPr>
        <p:spPr>
          <a:xfrm>
            <a:off x="590842" y="1848699"/>
            <a:ext cx="8243700" cy="446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     </a:t>
            </a:r>
            <a:endParaRPr sz="1600" b="1" i="0" u="none" strike="noStrike" cap="none">
              <a:solidFill>
                <a:schemeClr val="dk1"/>
              </a:solidFill>
              <a:latin typeface="Arial"/>
              <a:ea typeface="Arial"/>
              <a:cs typeface="Arial"/>
              <a:sym typeface="Arial"/>
            </a:endParaRPr>
          </a:p>
        </p:txBody>
      </p:sp>
      <p:sp>
        <p:nvSpPr>
          <p:cNvPr id="117" name="Google Shape;117;p5"/>
          <p:cNvSpPr txBox="1"/>
          <p:nvPr/>
        </p:nvSpPr>
        <p:spPr>
          <a:xfrm>
            <a:off x="590842" y="1031490"/>
            <a:ext cx="8076900" cy="51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Module 1: Data Fetching and analysis of dataset</a:t>
            </a:r>
            <a:endParaRPr sz="1600" b="1"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Retrieval</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Analysis and Preprocessing</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a:t>
            </a:r>
            <a:r>
              <a:rPr lang="en-US" sz="1600" b="1" i="0" u="none" strike="noStrike" cap="none" dirty="0">
                <a:solidFill>
                  <a:schemeClr val="dk1"/>
                </a:solidFill>
                <a:latin typeface="Times New Roman"/>
                <a:ea typeface="Times New Roman"/>
                <a:cs typeface="Times New Roman"/>
                <a:sym typeface="Times New Roman"/>
              </a:rPr>
              <a:t>Module 2: Retrieving the pickled data to the News web app using pickle</a:t>
            </a:r>
            <a:endParaRPr sz="1600" b="1"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Encryption</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Analysis of the Data from Dataset</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Python backend functioning over the Front End and showing the output</a:t>
            </a: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160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Module 3: Authentication of Data</a:t>
            </a:r>
            <a:endParaRPr sz="1600" b="1"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Integration Verification</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Polling Status generation</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00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Real Time News Generation</a:t>
            </a:r>
            <a:endParaRPr sz="1600" b="1" i="0" u="none" strike="noStrike" cap="none" dirty="0">
              <a:solidFill>
                <a:schemeClr val="dk1"/>
              </a:solidFill>
              <a:latin typeface="Times New Roman"/>
              <a:ea typeface="Times New Roman"/>
              <a:cs typeface="Times New Roman"/>
              <a:sym typeface="Times New Roman"/>
            </a:endParaRPr>
          </a:p>
        </p:txBody>
      </p:sp>
      <p:sp>
        <p:nvSpPr>
          <p:cNvPr id="118" name="Google Shape;118;p5"/>
          <p:cNvSpPr txBox="1">
            <a:spLocks noGrp="1"/>
          </p:cNvSpPr>
          <p:nvPr>
            <p:ph type="title"/>
          </p:nvPr>
        </p:nvSpPr>
        <p:spPr>
          <a:xfrm>
            <a:off x="283550" y="828734"/>
            <a:ext cx="8520600" cy="56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US" sz="2400" b="1">
                <a:solidFill>
                  <a:srgbClr val="0070C0"/>
                </a:solidFill>
                <a:latin typeface="Times New Roman"/>
                <a:ea typeface="Times New Roman"/>
                <a:cs typeface="Times New Roman"/>
                <a:sym typeface="Times New Roman"/>
              </a:rPr>
              <a:t>MODULES</a:t>
            </a:r>
            <a:endParaRPr sz="2600" b="1">
              <a:solidFill>
                <a:srgbClr val="00B0F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2197025" y="574925"/>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124" name="Google Shape;124;p6"/>
          <p:cNvSpPr txBox="1">
            <a:spLocks noGrp="1"/>
          </p:cNvSpPr>
          <p:nvPr>
            <p:ph type="body" idx="1"/>
          </p:nvPr>
        </p:nvSpPr>
        <p:spPr>
          <a:xfrm>
            <a:off x="309489" y="1645920"/>
            <a:ext cx="8468700" cy="446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700"/>
              <a:buNone/>
            </a:pPr>
            <a:r>
              <a:rPr lang="en-US" sz="1600" b="1">
                <a:solidFill>
                  <a:schemeClr val="dk1"/>
                </a:solidFill>
                <a:latin typeface="Times New Roman"/>
                <a:ea typeface="Times New Roman"/>
                <a:cs typeface="Times New Roman"/>
                <a:sym typeface="Times New Roman"/>
              </a:rPr>
              <a:t> </a:t>
            </a:r>
            <a:endParaRPr/>
          </a:p>
          <a:p>
            <a:pPr marL="0" lvl="0" indent="0" algn="l" rtl="0">
              <a:lnSpc>
                <a:spcPct val="100000"/>
              </a:lnSpc>
              <a:spcBef>
                <a:spcPts val="0"/>
              </a:spcBef>
              <a:spcAft>
                <a:spcPts val="0"/>
              </a:spcAft>
              <a:buClr>
                <a:schemeClr val="dk1"/>
              </a:buClr>
              <a:buSzPts val="1700"/>
              <a:buNone/>
            </a:pPr>
            <a:endParaRPr sz="1600" b="1">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None/>
            </a:pPr>
            <a:endParaRPr sz="1600">
              <a:solidFill>
                <a:schemeClr val="dk1"/>
              </a:solidFill>
            </a:endParaRPr>
          </a:p>
          <a:p>
            <a:pPr marL="457200" lvl="0" indent="-342900" algn="l" rtl="0">
              <a:lnSpc>
                <a:spcPct val="115000"/>
              </a:lnSpc>
              <a:spcBef>
                <a:spcPts val="0"/>
              </a:spcBef>
              <a:spcAft>
                <a:spcPts val="0"/>
              </a:spcAft>
              <a:buSzPts val="1800"/>
              <a:buNone/>
            </a:pPr>
            <a:endParaRPr sz="2000">
              <a:solidFill>
                <a:schemeClr val="dk1"/>
              </a:solidFill>
              <a:latin typeface="Times New Roman"/>
              <a:ea typeface="Times New Roman"/>
              <a:cs typeface="Times New Roman"/>
              <a:sym typeface="Times New Roman"/>
            </a:endParaRPr>
          </a:p>
        </p:txBody>
      </p:sp>
      <p:sp>
        <p:nvSpPr>
          <p:cNvPr id="125" name="Google Shape;125;p6"/>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p:txBody>
      </p:sp>
      <p:sp>
        <p:nvSpPr>
          <p:cNvPr id="126" name="Google Shape;126;p6"/>
          <p:cNvSpPr/>
          <p:nvPr/>
        </p:nvSpPr>
        <p:spPr>
          <a:xfrm>
            <a:off x="590842" y="1848699"/>
            <a:ext cx="8243700" cy="446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     </a:t>
            </a:r>
            <a:endParaRPr sz="1600" b="1" i="0" u="none" strike="noStrike" cap="none">
              <a:solidFill>
                <a:schemeClr val="dk1"/>
              </a:solidFill>
              <a:latin typeface="Arial"/>
              <a:ea typeface="Arial"/>
              <a:cs typeface="Arial"/>
              <a:sym typeface="Arial"/>
            </a:endParaRPr>
          </a:p>
        </p:txBody>
      </p:sp>
      <p:sp>
        <p:nvSpPr>
          <p:cNvPr id="127" name="Google Shape;127;p6"/>
          <p:cNvSpPr txBox="1"/>
          <p:nvPr/>
        </p:nvSpPr>
        <p:spPr>
          <a:xfrm>
            <a:off x="590850" y="1467725"/>
            <a:ext cx="8167800" cy="59872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Module 4: Dataset Training and Dataset input</a:t>
            </a:r>
            <a:endParaRPr sz="1600" b="1"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set training on latest Events</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Data set training and storing the historical events through API.</a:t>
            </a:r>
            <a:endParaRPr lang="en-IN"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600"/>
              <a:buFont typeface="Arial"/>
              <a:buNone/>
            </a:pPr>
            <a:endParaRPr lang="en-IN"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40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Module 5: Deployment &amp; Integration of AI News Interface</a:t>
            </a:r>
            <a:endParaRPr sz="1600" b="1"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5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Infrastructure Setup</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Real-time Data analysis</a:t>
            </a: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6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        Working Of AI Enhancement</a:t>
            </a:r>
            <a:endParaRPr sz="1600" b="0" i="0" u="none" strike="noStrike" cap="none" dirty="0">
              <a:solidFill>
                <a:schemeClr val="dk1"/>
              </a:solidFill>
              <a:latin typeface="Times New Roman"/>
              <a:ea typeface="Times New Roman"/>
              <a:cs typeface="Times New Roman"/>
              <a:sym typeface="Times New Roman"/>
            </a:endParaRPr>
          </a:p>
          <a:p>
            <a:pPr marL="571500" marR="0" lvl="0" indent="0" algn="l" rtl="0">
              <a:lnSpc>
                <a:spcPct val="115000"/>
              </a:lnSpc>
              <a:spcBef>
                <a:spcPts val="160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Module 6:Integration of the User Data in Web  Application For News Interface</a:t>
            </a:r>
          </a:p>
          <a:p>
            <a:pPr marL="0" marR="0" lvl="0" indent="0" algn="just" rtl="0">
              <a:lnSpc>
                <a:spcPct val="115000"/>
              </a:lnSpc>
              <a:spcBef>
                <a:spcPts val="0"/>
              </a:spcBef>
              <a:spcAft>
                <a:spcPts val="0"/>
              </a:spcAft>
              <a:buClr>
                <a:srgbClr val="000000"/>
              </a:buClr>
              <a:buSzPts val="1600"/>
              <a:buFont typeface="Arial"/>
              <a:buNone/>
            </a:pPr>
            <a:r>
              <a:rPr lang="en-US" sz="1600" b="1" dirty="0">
                <a:solidFill>
                  <a:schemeClr val="dk1"/>
                </a:solidFill>
                <a:latin typeface="Times New Roman"/>
                <a:ea typeface="Times New Roman"/>
                <a:cs typeface="Times New Roman"/>
                <a:sym typeface="Times New Roman"/>
              </a:rPr>
              <a:t>           </a:t>
            </a:r>
            <a:r>
              <a:rPr lang="en-US" sz="1600" b="0" i="0" u="none" strike="noStrike" cap="none" dirty="0">
                <a:solidFill>
                  <a:schemeClr val="dk1"/>
                </a:solidFill>
                <a:latin typeface="Times New Roman"/>
                <a:ea typeface="Times New Roman"/>
                <a:cs typeface="Times New Roman"/>
                <a:sym typeface="Times New Roman"/>
              </a:rPr>
              <a:t>●</a:t>
            </a:r>
            <a:r>
              <a:rPr lang="en-US" sz="1600" b="1" dirty="0">
                <a:solidFill>
                  <a:schemeClr val="dk1"/>
                </a:solidFill>
                <a:latin typeface="Times New Roman"/>
                <a:ea typeface="Times New Roman"/>
                <a:cs typeface="Times New Roman"/>
                <a:sym typeface="Times New Roman"/>
              </a:rPr>
              <a:t>         </a:t>
            </a:r>
            <a:r>
              <a:rPr lang="en-US" sz="1600" b="0" i="0" u="none" strike="noStrike" cap="none" dirty="0">
                <a:solidFill>
                  <a:schemeClr val="dk1"/>
                </a:solidFill>
                <a:latin typeface="Times New Roman"/>
                <a:ea typeface="Times New Roman"/>
                <a:cs typeface="Times New Roman"/>
                <a:sym typeface="Times New Roman"/>
              </a:rPr>
              <a:t>AI integrated Advanced News Application</a:t>
            </a:r>
            <a:endParaRPr lang="en-US" sz="1600" b="1" i="0" u="none" strike="noStrike" cap="none" dirty="0">
              <a:solidFill>
                <a:schemeClr val="dk1"/>
              </a:solidFill>
              <a:latin typeface="Times New Roman"/>
              <a:ea typeface="Times New Roman"/>
              <a:cs typeface="Times New Roman"/>
              <a:sym typeface="Times New Roman"/>
            </a:endParaRPr>
          </a:p>
          <a:p>
            <a:pPr marL="1371600" marR="0" lvl="0" indent="0" algn="just"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800100" marR="0" lvl="0" indent="-228600" algn="l" rtl="0">
              <a:lnSpc>
                <a:spcPct val="115000"/>
              </a:lnSpc>
              <a:spcBef>
                <a:spcPts val="160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a:p>
            <a:pPr marL="800100" marR="0" lvl="0" indent="-228600" algn="l" rtl="0">
              <a:lnSpc>
                <a:spcPct val="100000"/>
              </a:lnSpc>
              <a:spcBef>
                <a:spcPts val="1600"/>
              </a:spcBef>
              <a:spcAft>
                <a:spcPts val="0"/>
              </a:spcAft>
              <a:buClr>
                <a:srgbClr val="000000"/>
              </a:buClr>
              <a:buSzPts val="1300"/>
              <a:buFont typeface="Arial"/>
              <a:buNone/>
            </a:pPr>
            <a:endParaRPr sz="1300" b="1" i="0" u="none" strike="noStrike" cap="none" dirty="0">
              <a:solidFill>
                <a:schemeClr val="dk1"/>
              </a:solidFill>
              <a:latin typeface="Times New Roman"/>
              <a:ea typeface="Times New Roman"/>
              <a:cs typeface="Times New Roman"/>
              <a:sym typeface="Times New Roman"/>
            </a:endParaRPr>
          </a:p>
        </p:txBody>
      </p:sp>
      <p:sp>
        <p:nvSpPr>
          <p:cNvPr id="128" name="Google Shape;128;p6"/>
          <p:cNvSpPr txBox="1">
            <a:spLocks noGrp="1"/>
          </p:cNvSpPr>
          <p:nvPr>
            <p:ph type="title"/>
          </p:nvPr>
        </p:nvSpPr>
        <p:spPr>
          <a:xfrm>
            <a:off x="311875" y="894622"/>
            <a:ext cx="8520600" cy="56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US" sz="2400" b="1">
                <a:solidFill>
                  <a:srgbClr val="0070C0"/>
                </a:solidFill>
                <a:latin typeface="Times New Roman"/>
                <a:ea typeface="Times New Roman"/>
                <a:cs typeface="Times New Roman"/>
                <a:sym typeface="Times New Roman"/>
              </a:rPr>
              <a:t>MODULES</a:t>
            </a:r>
            <a:endParaRPr sz="2600" b="1">
              <a:solidFill>
                <a:srgbClr val="00B0F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228566" y="935178"/>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5200"/>
              <a:buFont typeface="Arial"/>
              <a:buNone/>
            </a:pPr>
            <a:r>
              <a:rPr lang="en-US" sz="2400" b="1">
                <a:solidFill>
                  <a:srgbClr val="0070C0"/>
                </a:solidFill>
                <a:latin typeface="Times New Roman"/>
                <a:ea typeface="Times New Roman"/>
                <a:cs typeface="Times New Roman"/>
                <a:sym typeface="Times New Roman"/>
              </a:rPr>
              <a:t>MODULES</a:t>
            </a:r>
            <a:endParaRPr sz="2600" b="1">
              <a:solidFill>
                <a:srgbClr val="00B0F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b="1">
              <a:solidFill>
                <a:srgbClr val="00B0F0"/>
              </a:solidFill>
              <a:latin typeface="Times New Roman"/>
              <a:ea typeface="Times New Roman"/>
              <a:cs typeface="Times New Roman"/>
              <a:sym typeface="Times New Roman"/>
            </a:endParaRPr>
          </a:p>
        </p:txBody>
      </p:sp>
      <p:sp>
        <p:nvSpPr>
          <p:cNvPr id="134" name="Google Shape;134;p7"/>
          <p:cNvSpPr txBox="1">
            <a:spLocks noGrp="1"/>
          </p:cNvSpPr>
          <p:nvPr>
            <p:ph type="body" idx="1"/>
          </p:nvPr>
        </p:nvSpPr>
        <p:spPr>
          <a:xfrm>
            <a:off x="228575" y="1387524"/>
            <a:ext cx="8520600" cy="4540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SzPts val="1100"/>
              <a:buNone/>
            </a:pPr>
            <a:r>
              <a:rPr lang="en-US" sz="1600" b="1">
                <a:solidFill>
                  <a:schemeClr val="dk1"/>
                </a:solidFill>
                <a:latin typeface="Times New Roman"/>
                <a:ea typeface="Times New Roman"/>
                <a:cs typeface="Times New Roman"/>
                <a:sym typeface="Times New Roman"/>
              </a:rPr>
              <a:t>Module 1: Data Fetching and analysis of dataset</a:t>
            </a:r>
            <a:endParaRPr sz="16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Retrieval:</a:t>
            </a:r>
            <a:r>
              <a:rPr lang="en-US" sz="1600">
                <a:solidFill>
                  <a:schemeClr val="dk1"/>
                </a:solidFill>
                <a:latin typeface="Times New Roman"/>
                <a:ea typeface="Times New Roman"/>
                <a:cs typeface="Times New Roman"/>
                <a:sym typeface="Times New Roman"/>
              </a:rPr>
              <a:t> involves retrieving diverse and reliable data from APIs and credible sources. Python scripts handle the data processing, ensuring a clean and standardized dataset for subsequent analysis. </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2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Analysis and Preprocessing:</a:t>
            </a:r>
            <a:r>
              <a:rPr lang="en-US" sz="1600">
                <a:solidFill>
                  <a:schemeClr val="dk1"/>
                </a:solidFill>
                <a:latin typeface="Times New Roman"/>
                <a:ea typeface="Times New Roman"/>
                <a:cs typeface="Times New Roman"/>
                <a:sym typeface="Times New Roman"/>
              </a:rPr>
              <a:t> The module encompasses exploratory data analysis techniques to glean insights from the data, preparing it for machine learning models. Robust data retrieval and preprocessing are critical steps in establishing a foundation for effective sentiment analysis and image verification in subsequent modules. This initial phase sets the stage for creating a comprehensive and accurate fake news detection system.</a:t>
            </a:r>
            <a:endParaRPr sz="1600">
              <a:solidFill>
                <a:schemeClr val="dk1"/>
              </a:solidFill>
              <a:latin typeface="Times New Roman"/>
              <a:ea typeface="Times New Roman"/>
              <a:cs typeface="Times New Roman"/>
              <a:sym typeface="Times New Roman"/>
            </a:endParaRPr>
          </a:p>
          <a:p>
            <a:pPr marL="0" marR="5080" lvl="0" indent="0" algn="just" rtl="0">
              <a:lnSpc>
                <a:spcPct val="100000"/>
              </a:lnSpc>
              <a:spcBef>
                <a:spcPts val="100"/>
              </a:spcBef>
              <a:spcAft>
                <a:spcPts val="0"/>
              </a:spcAft>
              <a:buSzPts val="1800"/>
              <a:buNone/>
            </a:pPr>
            <a:endParaRPr sz="1600" b="1">
              <a:solidFill>
                <a:schemeClr val="dk1"/>
              </a:solidFill>
              <a:latin typeface="Times New Roman"/>
              <a:ea typeface="Times New Roman"/>
              <a:cs typeface="Times New Roman"/>
              <a:sym typeface="Times New Roman"/>
            </a:endParaRPr>
          </a:p>
        </p:txBody>
      </p:sp>
      <p:pic>
        <p:nvPicPr>
          <p:cNvPr id="135" name="Google Shape;135;p7"/>
          <p:cNvPicPr preferRelativeResize="0"/>
          <p:nvPr/>
        </p:nvPicPr>
        <p:blipFill rotWithShape="1">
          <a:blip r:embed="rId4">
            <a:alphaModFix/>
          </a:blip>
          <a:srcRect/>
          <a:stretch/>
        </p:blipFill>
        <p:spPr>
          <a:xfrm>
            <a:off x="469300" y="3977900"/>
            <a:ext cx="8039150" cy="2129500"/>
          </a:xfrm>
          <a:prstGeom prst="rect">
            <a:avLst/>
          </a:prstGeom>
          <a:noFill/>
          <a:ln>
            <a:noFill/>
          </a:ln>
        </p:spPr>
      </p:pic>
      <p:sp>
        <p:nvSpPr>
          <p:cNvPr id="136" name="Google Shape;136;p7"/>
          <p:cNvSpPr/>
          <p:nvPr/>
        </p:nvSpPr>
        <p:spPr>
          <a:xfrm>
            <a:off x="7458074" y="311476"/>
            <a:ext cx="1069524"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400" b="1" i="0" u="none" strike="noStrike" cap="none" dirty="0">
                <a:solidFill>
                  <a:schemeClr val="lt1"/>
                </a:solidFill>
                <a:latin typeface="Arial"/>
                <a:ea typeface="Arial"/>
                <a:cs typeface="Arial"/>
                <a:sym typeface="Arial"/>
              </a:rPr>
              <a:t>20ITPJ601</a:t>
            </a:r>
            <a:endParaRPr lang="en-US" sz="1400" b="0" i="0" u="none" strike="noStrike" cap="none" dirty="0">
              <a:solidFill>
                <a:srgbClr val="000000"/>
              </a:solidFill>
              <a:latin typeface="Arial"/>
              <a:ea typeface="Arial"/>
              <a:cs typeface="Arial"/>
              <a:sym typeface="Arial"/>
            </a:endParaRPr>
          </a:p>
        </p:txBody>
      </p:sp>
      <p:sp>
        <p:nvSpPr>
          <p:cNvPr id="137" name="Google Shape;137;p7"/>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8"/>
          <p:cNvSpPr txBox="1">
            <a:spLocks noGrp="1"/>
          </p:cNvSpPr>
          <p:nvPr>
            <p:ph type="body" idx="1"/>
          </p:nvPr>
        </p:nvSpPr>
        <p:spPr>
          <a:xfrm>
            <a:off x="311700" y="1099224"/>
            <a:ext cx="8520600" cy="49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None/>
            </a:pPr>
            <a:r>
              <a:rPr lang="en-US" sz="1600" b="1">
                <a:solidFill>
                  <a:schemeClr val="dk1"/>
                </a:solidFill>
                <a:latin typeface="Times New Roman"/>
                <a:ea typeface="Times New Roman"/>
                <a:cs typeface="Times New Roman"/>
                <a:sym typeface="Times New Roman"/>
              </a:rPr>
              <a:t>Module 2: Retrieving the pickled data to the News web app using pickle</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Encryption: Description:</a:t>
            </a:r>
            <a:r>
              <a:rPr lang="en-US" sz="1600">
                <a:solidFill>
                  <a:schemeClr val="dk1"/>
                </a:solidFill>
                <a:latin typeface="Times New Roman"/>
                <a:ea typeface="Times New Roman"/>
                <a:cs typeface="Times New Roman"/>
                <a:sym typeface="Times New Roman"/>
              </a:rPr>
              <a:t> Implement robust encryption, like SSL/TLS protocols, to secure transaction data during transmission, enhancing protection against cyber threats.</a:t>
            </a:r>
            <a:endParaRPr sz="1600">
              <a:solidFill>
                <a:schemeClr val="dk1"/>
              </a:solidFill>
              <a:latin typeface="Times New Roman"/>
              <a:ea typeface="Times New Roman"/>
              <a:cs typeface="Times New Roman"/>
              <a:sym typeface="Times New Roman"/>
            </a:endParaRPr>
          </a:p>
          <a:p>
            <a:pPr marL="0" marR="609600" lvl="0" indent="0" algn="just" rtl="0">
              <a:lnSpc>
                <a:spcPct val="115000"/>
              </a:lnSpc>
              <a:spcBef>
                <a:spcPts val="16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Analysis of the Data from Dataset: </a:t>
            </a:r>
            <a:r>
              <a:rPr lang="en-US" sz="1600">
                <a:solidFill>
                  <a:schemeClr val="dk1"/>
                </a:solidFill>
                <a:latin typeface="Times New Roman"/>
                <a:ea typeface="Times New Roman"/>
                <a:cs typeface="Times New Roman"/>
                <a:sym typeface="Times New Roman"/>
              </a:rPr>
              <a:t>Conduct thorough analysis using statistical methods and machine learning to extract insights, revealing patterns and anomalies within the dataset</a:t>
            </a:r>
            <a:r>
              <a:rPr lang="en-US" sz="1600" b="1">
                <a:solidFill>
                  <a:schemeClr val="dk1"/>
                </a:solidFill>
                <a:latin typeface="Times New Roman"/>
                <a:ea typeface="Times New Roman"/>
                <a:cs typeface="Times New Roman"/>
                <a:sym typeface="Times New Roman"/>
              </a:rPr>
              <a:t>.</a:t>
            </a:r>
            <a:endParaRPr sz="1600" b="1">
              <a:solidFill>
                <a:schemeClr val="dk1"/>
              </a:solidFill>
              <a:latin typeface="Times New Roman"/>
              <a:ea typeface="Times New Roman"/>
              <a:cs typeface="Times New Roman"/>
              <a:sym typeface="Times New Roman"/>
            </a:endParaRPr>
          </a:p>
          <a:p>
            <a:pPr marL="0" marR="609600" lvl="0" indent="0" algn="l" rtl="0">
              <a:lnSpc>
                <a:spcPct val="115000"/>
              </a:lnSpc>
              <a:spcBef>
                <a:spcPts val="16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Python Backend Functioning over the Front End:</a:t>
            </a:r>
            <a:r>
              <a:rPr lang="en-US" sz="1600" b="1">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Integrate Python backend seamlessly with the frontend for efficient communication, handling user reques</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12700" marR="5080" lvl="0" indent="0" algn="just" rtl="0">
              <a:lnSpc>
                <a:spcPct val="100000"/>
              </a:lnSpc>
              <a:spcBef>
                <a:spcPts val="100"/>
              </a:spcBef>
              <a:spcAft>
                <a:spcPts val="0"/>
              </a:spcAft>
              <a:buClr>
                <a:srgbClr val="000000"/>
              </a:buClr>
              <a:buSzPts val="1800"/>
              <a:buNone/>
            </a:pPr>
            <a:endParaRPr sz="1600" b="1">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p:txBody>
      </p:sp>
      <p:sp>
        <p:nvSpPr>
          <p:cNvPr id="143" name="Google Shape;143;p8"/>
          <p:cNvSpPr txBox="1"/>
          <p:nvPr/>
        </p:nvSpPr>
        <p:spPr>
          <a:xfrm>
            <a:off x="7327100" y="247625"/>
            <a:ext cx="1431600" cy="327300"/>
          </a:xfrm>
          <a:prstGeom prst="rect">
            <a:avLst/>
          </a:prstGeom>
          <a:noFill/>
          <a:ln>
            <a:noFill/>
          </a:ln>
        </p:spPr>
        <p:txBody>
          <a:bodyPr spcFirstLastPara="1" wrap="square" lIns="91425" tIns="91425" rIns="91425" bIns="91425" anchor="t" anchorCtr="0">
            <a:noAutofit/>
          </a:bodyPr>
          <a:lstStyle/>
          <a:p>
            <a:pPr algn="ctr">
              <a:buClr>
                <a:schemeClr val="dk1"/>
              </a:buClr>
              <a:buSzPts val="2000"/>
            </a:pPr>
            <a:r>
              <a:rPr lang="en-US" sz="1600" b="1" i="0" u="none" strike="noStrike" cap="none" dirty="0">
                <a:solidFill>
                  <a:schemeClr val="lt1"/>
                </a:solidFill>
                <a:latin typeface="Arial"/>
                <a:ea typeface="Arial"/>
                <a:cs typeface="Arial"/>
                <a:sym typeface="Arial"/>
              </a:rPr>
              <a:t>20ITPJ601</a:t>
            </a:r>
            <a:endParaRPr lang="en-US"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endParaRPr sz="1600" b="0" i="0" u="none" strike="noStrike" cap="none" dirty="0">
              <a:solidFill>
                <a:srgbClr val="000000"/>
              </a:solidFill>
              <a:latin typeface="Arial"/>
              <a:ea typeface="Arial"/>
              <a:cs typeface="Arial"/>
              <a:sym typeface="Arial"/>
            </a:endParaRPr>
          </a:p>
        </p:txBody>
      </p:sp>
      <p:sp>
        <p:nvSpPr>
          <p:cNvPr id="144" name="Google Shape;144;p8"/>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pic>
        <p:nvPicPr>
          <p:cNvPr id="145" name="Google Shape;145;p8"/>
          <p:cNvPicPr preferRelativeResize="0"/>
          <p:nvPr/>
        </p:nvPicPr>
        <p:blipFill rotWithShape="1">
          <a:blip r:embed="rId4">
            <a:alphaModFix/>
          </a:blip>
          <a:srcRect/>
          <a:stretch/>
        </p:blipFill>
        <p:spPr>
          <a:xfrm>
            <a:off x="1339425" y="3759100"/>
            <a:ext cx="5514164" cy="2517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9"/>
          <p:cNvSpPr txBox="1">
            <a:spLocks noGrp="1"/>
          </p:cNvSpPr>
          <p:nvPr>
            <p:ph type="body" idx="1"/>
          </p:nvPr>
        </p:nvSpPr>
        <p:spPr>
          <a:xfrm>
            <a:off x="311700" y="1008874"/>
            <a:ext cx="8520600" cy="5163326"/>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8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Module 3: Authentication of Data</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Data Integration Verification: </a:t>
            </a:r>
            <a:r>
              <a:rPr lang="en-US" sz="1600">
                <a:solidFill>
                  <a:schemeClr val="dk1"/>
                </a:solidFill>
                <a:latin typeface="Times New Roman"/>
                <a:ea typeface="Times New Roman"/>
                <a:cs typeface="Times New Roman"/>
                <a:sym typeface="Times New Roman"/>
              </a:rPr>
              <a:t>Verify seamless data integration using validation checks, ensuring accuracy and reliability for subsequent analysis in the News web app.</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Polling Status Generation:</a:t>
            </a:r>
            <a:r>
              <a:rPr lang="en-US" sz="1600">
                <a:solidFill>
                  <a:schemeClr val="dk1"/>
                </a:solidFill>
                <a:latin typeface="Times New Roman"/>
                <a:ea typeface="Times New Roman"/>
                <a:cs typeface="Times New Roman"/>
                <a:sym typeface="Times New Roman"/>
              </a:rPr>
              <a:t> Generate real-time updates on polling status, fostering user engagement and transparency in the News web app community.</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Real-Time News Generation:</a:t>
            </a:r>
            <a:r>
              <a:rPr lang="en-US" sz="1600">
                <a:solidFill>
                  <a:schemeClr val="dk1"/>
                </a:solidFill>
                <a:latin typeface="Times New Roman"/>
                <a:ea typeface="Times New Roman"/>
                <a:cs typeface="Times New Roman"/>
                <a:sym typeface="Times New Roman"/>
              </a:rPr>
              <a:t> Dynamically presents the latest news updates, prioritizing breaking news and user preferences for a responsive user experience in the News web app.</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SzPts val="1800"/>
              <a:buNone/>
            </a:pPr>
            <a:endParaRPr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SzPts val="1800"/>
              <a:buNone/>
            </a:pPr>
            <a:endParaRPr/>
          </a:p>
        </p:txBody>
      </p:sp>
      <p:pic>
        <p:nvPicPr>
          <p:cNvPr id="151" name="Google Shape;151;p9"/>
          <p:cNvPicPr preferRelativeResize="0"/>
          <p:nvPr/>
        </p:nvPicPr>
        <p:blipFill rotWithShape="1">
          <a:blip r:embed="rId4">
            <a:alphaModFix/>
          </a:blip>
          <a:srcRect l="-14360" t="2828" r="14356" b="-2826"/>
          <a:stretch/>
        </p:blipFill>
        <p:spPr>
          <a:xfrm>
            <a:off x="392725" y="3651439"/>
            <a:ext cx="6559549" cy="2898323"/>
          </a:xfrm>
          <a:prstGeom prst="rect">
            <a:avLst/>
          </a:prstGeom>
          <a:noFill/>
          <a:ln>
            <a:noFill/>
          </a:ln>
        </p:spPr>
      </p:pic>
      <p:sp>
        <p:nvSpPr>
          <p:cNvPr id="152" name="Google Shape;152;p9"/>
          <p:cNvSpPr txBox="1"/>
          <p:nvPr/>
        </p:nvSpPr>
        <p:spPr>
          <a:xfrm>
            <a:off x="2197025" y="584757"/>
            <a:ext cx="66351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INNOVATIVE DESIGN PROJECT</a:t>
            </a: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153" name="Google Shape;153;p9"/>
          <p:cNvSpPr txBox="1"/>
          <p:nvPr/>
        </p:nvSpPr>
        <p:spPr>
          <a:xfrm>
            <a:off x="7551963" y="352297"/>
            <a:ext cx="10695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Arial"/>
              <a:buNone/>
            </a:pPr>
            <a:r>
              <a:rPr lang="en-US" sz="1400" b="1" i="0" u="none" strike="noStrike" cap="none" dirty="0">
                <a:solidFill>
                  <a:schemeClr val="lt1"/>
                </a:solidFill>
                <a:latin typeface="Arial"/>
                <a:ea typeface="Arial"/>
                <a:cs typeface="Arial"/>
                <a:sym typeface="Arial"/>
              </a:rPr>
              <a:t>20ITPJ601</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1969</Words>
  <Application>Microsoft Office PowerPoint</Application>
  <PresentationFormat>On-screen Show (4:3)</PresentationFormat>
  <Paragraphs>157</Paragraphs>
  <Slides>21</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Times New Roman</vt:lpstr>
      <vt:lpstr>Arial</vt:lpstr>
      <vt:lpstr>Roboto</vt:lpstr>
      <vt:lpstr>Simple Light</vt:lpstr>
      <vt:lpstr>Simple Light</vt:lpstr>
      <vt:lpstr>PowerPoint Presentation</vt:lpstr>
      <vt:lpstr>PowerPoint Presentation</vt:lpstr>
      <vt:lpstr>PowerPoint Presentation</vt:lpstr>
      <vt:lpstr>PowerPoint Presentation</vt:lpstr>
      <vt:lpstr>MODULES</vt:lpstr>
      <vt:lpstr>MODULES</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Avinaash Venkat</dc:creator>
  <cp:lastModifiedBy>Avinaash venkat</cp:lastModifiedBy>
  <cp:revision>1</cp:revision>
  <dcterms:modified xsi:type="dcterms:W3CDTF">2024-04-15T03:55:38Z</dcterms:modified>
</cp:coreProperties>
</file>